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5" r:id="rId4"/>
  </p:sldMasterIdLst>
  <p:notesMasterIdLst>
    <p:notesMasterId r:id="rId61"/>
  </p:notesMasterIdLst>
  <p:sldIdLst>
    <p:sldId id="270" r:id="rId5"/>
    <p:sldId id="271" r:id="rId6"/>
    <p:sldId id="272" r:id="rId7"/>
    <p:sldId id="265" r:id="rId8"/>
    <p:sldId id="276" r:id="rId9"/>
    <p:sldId id="280" r:id="rId10"/>
    <p:sldId id="281" r:id="rId11"/>
    <p:sldId id="335" r:id="rId12"/>
    <p:sldId id="282" r:id="rId13"/>
    <p:sldId id="325" r:id="rId14"/>
    <p:sldId id="284" r:id="rId15"/>
    <p:sldId id="346" r:id="rId16"/>
    <p:sldId id="285" r:id="rId17"/>
    <p:sldId id="286" r:id="rId18"/>
    <p:sldId id="287" r:id="rId19"/>
    <p:sldId id="279" r:id="rId20"/>
    <p:sldId id="344" r:id="rId21"/>
    <p:sldId id="345" r:id="rId22"/>
    <p:sldId id="292" r:id="rId23"/>
    <p:sldId id="293" r:id="rId24"/>
    <p:sldId id="294" r:id="rId25"/>
    <p:sldId id="336" r:id="rId26"/>
    <p:sldId id="297" r:id="rId27"/>
    <p:sldId id="312" r:id="rId28"/>
    <p:sldId id="343" r:id="rId29"/>
    <p:sldId id="323" r:id="rId30"/>
    <p:sldId id="337" r:id="rId31"/>
    <p:sldId id="347" r:id="rId32"/>
    <p:sldId id="300" r:id="rId33"/>
    <p:sldId id="301" r:id="rId34"/>
    <p:sldId id="302" r:id="rId35"/>
    <p:sldId id="340" r:id="rId36"/>
    <p:sldId id="318" r:id="rId37"/>
    <p:sldId id="319" r:id="rId38"/>
    <p:sldId id="320" r:id="rId39"/>
    <p:sldId id="321" r:id="rId40"/>
    <p:sldId id="322" r:id="rId41"/>
    <p:sldId id="313" r:id="rId42"/>
    <p:sldId id="314" r:id="rId43"/>
    <p:sldId id="315" r:id="rId44"/>
    <p:sldId id="316" r:id="rId45"/>
    <p:sldId id="317" r:id="rId46"/>
    <p:sldId id="324" r:id="rId47"/>
    <p:sldId id="338" r:id="rId48"/>
    <p:sldId id="303" r:id="rId49"/>
    <p:sldId id="304" r:id="rId50"/>
    <p:sldId id="305" r:id="rId51"/>
    <p:sldId id="339" r:id="rId52"/>
    <p:sldId id="306" r:id="rId53"/>
    <p:sldId id="307" r:id="rId54"/>
    <p:sldId id="308" r:id="rId55"/>
    <p:sldId id="341" r:id="rId56"/>
    <p:sldId id="342" r:id="rId57"/>
    <p:sldId id="310" r:id="rId58"/>
    <p:sldId id="309" r:id="rId59"/>
    <p:sldId id="311" r:id="rId60"/>
  </p:sldIdLst>
  <p:sldSz cx="9144000" cy="5143500" type="screen16x9"/>
  <p:notesSz cx="6858000" cy="9144000"/>
  <p:embeddedFontLst>
    <p:embeddedFont>
      <p:font typeface="Calibri" panose="020F0502020204030204" pitchFamily="34" charset="0"/>
      <p:regular r:id="rId62"/>
      <p:bold r:id="rId63"/>
      <p:italic r:id="rId64"/>
      <p:boldItalic r:id="rId65"/>
    </p:embeddedFont>
    <p:embeddedFont>
      <p:font typeface="Open Sans" panose="020B0606030504020204" pitchFamily="34" charset="0"/>
      <p:regular r:id="rId66"/>
      <p:bold r:id="rId67"/>
      <p:italic r:id="rId68"/>
      <p:boldItalic r:id="rId69"/>
    </p:embeddedFont>
    <p:embeddedFont>
      <p:font typeface="Open Sans ExtraBold" panose="020B0906030804020204" pitchFamily="34" charset="0"/>
      <p:bold r:id="rId70"/>
      <p:italic r:id="rId71"/>
      <p:boldItalic r:id="rId72"/>
    </p:embeddedFont>
    <p:embeddedFont>
      <p:font typeface="Open Sans SemiBold" panose="020B0706030804020204" pitchFamily="34" charset="0"/>
      <p:regular r:id="rId73"/>
      <p:bold r:id="rId74"/>
      <p:italic r:id="rId75"/>
      <p:boldItalic r:id="rId7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C8"/>
    <a:srgbClr val="FD917B"/>
    <a:srgbClr val="E53212"/>
    <a:srgbClr val="EAF6FE"/>
    <a:srgbClr val="ECF6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BF9C3B-CE55-4565-BCCF-16E28ACE6B0B}" v="8" dt="2023-10-12T10:43:09.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p:restoredTop sz="94667"/>
  </p:normalViewPr>
  <p:slideViewPr>
    <p:cSldViewPr snapToGrid="0">
      <p:cViewPr varScale="1">
        <p:scale>
          <a:sx n="124" d="100"/>
          <a:sy n="124" d="100"/>
        </p:scale>
        <p:origin x="269"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3.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58D6C-43F9-E242-AEEA-9EC0BEE22EDA}" type="datetimeFigureOut">
              <a:rPr lang="de-DE" smtClean="0"/>
              <a:t>10.11.2023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67163-D4E7-7745-99C5-D5E0AFDACF79}" type="slidenum">
              <a:rPr lang="de-DE" smtClean="0"/>
              <a:t>‹Nr.›</a:t>
            </a:fld>
            <a:endParaRPr lang="de-DE"/>
          </a:p>
        </p:txBody>
      </p:sp>
    </p:spTree>
    <p:extLst>
      <p:ext uri="{BB962C8B-B14F-4D97-AF65-F5344CB8AC3E}">
        <p14:creationId xmlns:p14="http://schemas.microsoft.com/office/powerpoint/2010/main" val="3357339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2A67163-D4E7-7745-99C5-D5E0AFDACF79}" type="slidenum">
              <a:rPr lang="de-DE" smtClean="0"/>
              <a:t>10</a:t>
            </a:fld>
            <a:endParaRPr lang="de-DE"/>
          </a:p>
        </p:txBody>
      </p:sp>
    </p:spTree>
    <p:extLst>
      <p:ext uri="{BB962C8B-B14F-4D97-AF65-F5344CB8AC3E}">
        <p14:creationId xmlns:p14="http://schemas.microsoft.com/office/powerpoint/2010/main" val="51457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2A67163-D4E7-7745-99C5-D5E0AFDACF79}" type="slidenum">
              <a:rPr lang="de-DE" smtClean="0"/>
              <a:t>11</a:t>
            </a:fld>
            <a:endParaRPr lang="de-DE"/>
          </a:p>
        </p:txBody>
      </p:sp>
    </p:spTree>
    <p:extLst>
      <p:ext uri="{BB962C8B-B14F-4D97-AF65-F5344CB8AC3E}">
        <p14:creationId xmlns:p14="http://schemas.microsoft.com/office/powerpoint/2010/main" val="2200257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2A67163-D4E7-7745-99C5-D5E0AFDACF79}" type="slidenum">
              <a:rPr lang="de-DE" smtClean="0"/>
              <a:t>12</a:t>
            </a:fld>
            <a:endParaRPr lang="de-DE"/>
          </a:p>
        </p:txBody>
      </p:sp>
    </p:spTree>
    <p:extLst>
      <p:ext uri="{BB962C8B-B14F-4D97-AF65-F5344CB8AC3E}">
        <p14:creationId xmlns:p14="http://schemas.microsoft.com/office/powerpoint/2010/main" val="385602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2A67163-D4E7-7745-99C5-D5E0AFDACF79}" type="slidenum">
              <a:rPr lang="de-DE" smtClean="0"/>
              <a:t>20</a:t>
            </a:fld>
            <a:endParaRPr lang="de-DE"/>
          </a:p>
        </p:txBody>
      </p:sp>
    </p:spTree>
    <p:extLst>
      <p:ext uri="{BB962C8B-B14F-4D97-AF65-F5344CB8AC3E}">
        <p14:creationId xmlns:p14="http://schemas.microsoft.com/office/powerpoint/2010/main" val="398519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2A67163-D4E7-7745-99C5-D5E0AFDACF79}" type="slidenum">
              <a:rPr lang="de-DE" smtClean="0"/>
              <a:t>25</a:t>
            </a:fld>
            <a:endParaRPr lang="de-DE"/>
          </a:p>
        </p:txBody>
      </p:sp>
    </p:spTree>
    <p:extLst>
      <p:ext uri="{BB962C8B-B14F-4D97-AF65-F5344CB8AC3E}">
        <p14:creationId xmlns:p14="http://schemas.microsoft.com/office/powerpoint/2010/main" val="277940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42A67163-D4E7-7745-99C5-D5E0AFDACF79}" type="slidenum">
              <a:rPr lang="de-DE" smtClean="0"/>
              <a:t>34</a:t>
            </a:fld>
            <a:endParaRPr lang="de-DE"/>
          </a:p>
        </p:txBody>
      </p:sp>
    </p:spTree>
    <p:extLst>
      <p:ext uri="{BB962C8B-B14F-4D97-AF65-F5344CB8AC3E}">
        <p14:creationId xmlns:p14="http://schemas.microsoft.com/office/powerpoint/2010/main" val="258432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Erforschung von Wegen der Radikalisierung – Rekrutierungshilfe für Terrorgruppen?</a:t>
            </a:r>
          </a:p>
          <a:p>
            <a:r>
              <a:rPr lang="de-DE"/>
              <a:t>Die Studie erforscht den Zusammenhang zwischen dem Konsum extremistischen (islamistischen) Materials im Internet durch Jugendliche und damit verbundene Radikalisierung. Frühere Forschung hat bereits die große Bedeutung des Internets für die Verbreitung radikalisierenden Materials aufgezeigt. Hier wird zusätzlich untersucht, welche Eigenschaften Zielpersonen in dieser Hinsicht besonders anfällig machen und welche Kanäle sowie Medien besonders wirksam sind. So ergibt sich etwa, dass Videomaterial von Enthauptungen unter den Jugendlichen zwar am populärsten ist, aber ein geringes Radikalisierungspotential hat. Demgegenüber werden Online-Magazine des sogenannten Islamischen Staats und von Al-Qaida nur von Wenigen gesucht, haben aber den größten kognitiven Effekt. Hieraus sollen Erkenntnisse für Strategien der Deradikalisierung gewonnen werden. Gleichzeitig könnten die Ergebnisse in effektivere Rekrutierungsmethoden von extremistischen und terroristischen Gruppen einfließen.</a:t>
            </a:r>
          </a:p>
          <a:p>
            <a:r>
              <a:rPr lang="de-DE"/>
              <a:t>Originalarbeit: </a:t>
            </a:r>
            <a:r>
              <a:rPr lang="de-DE" i="1" err="1"/>
              <a:t>Frissen</a:t>
            </a:r>
            <a:r>
              <a:rPr lang="de-DE" i="1"/>
              <a:t>, T. (2021). Internet, </a:t>
            </a:r>
            <a:r>
              <a:rPr lang="de-DE" i="1" err="1"/>
              <a:t>the</a:t>
            </a:r>
            <a:r>
              <a:rPr lang="de-DE" i="1"/>
              <a:t> </a:t>
            </a:r>
            <a:r>
              <a:rPr lang="de-DE" i="1" err="1"/>
              <a:t>great</a:t>
            </a:r>
            <a:r>
              <a:rPr lang="de-DE" i="1"/>
              <a:t> </a:t>
            </a:r>
            <a:r>
              <a:rPr lang="de-DE" i="1" err="1"/>
              <a:t>radicalizer</a:t>
            </a:r>
            <a:r>
              <a:rPr lang="de-DE" i="1"/>
              <a:t>? </a:t>
            </a:r>
            <a:r>
              <a:rPr lang="de-DE" i="1" err="1"/>
              <a:t>Exploring</a:t>
            </a:r>
            <a:r>
              <a:rPr lang="de-DE" i="1"/>
              <a:t> </a:t>
            </a:r>
            <a:r>
              <a:rPr lang="de-DE" i="1" err="1"/>
              <a:t>relationships</a:t>
            </a:r>
            <a:r>
              <a:rPr lang="de-DE" i="1"/>
              <a:t> </a:t>
            </a:r>
            <a:r>
              <a:rPr lang="de-DE" i="1" err="1"/>
              <a:t>between</a:t>
            </a:r>
            <a:r>
              <a:rPr lang="de-DE" i="1"/>
              <a:t> </a:t>
            </a:r>
            <a:r>
              <a:rPr lang="de-DE" i="1" err="1"/>
              <a:t>seeking</a:t>
            </a:r>
            <a:r>
              <a:rPr lang="de-DE" i="1"/>
              <a:t> </a:t>
            </a:r>
            <a:r>
              <a:rPr lang="de-DE" i="1" err="1"/>
              <a:t>for</a:t>
            </a:r>
            <a:r>
              <a:rPr lang="de-DE" i="1"/>
              <a:t> online </a:t>
            </a:r>
            <a:r>
              <a:rPr lang="de-DE" i="1" err="1"/>
              <a:t>extremist</a:t>
            </a:r>
            <a:r>
              <a:rPr lang="de-DE" i="1"/>
              <a:t> </a:t>
            </a:r>
            <a:r>
              <a:rPr lang="de-DE" i="1" err="1"/>
              <a:t>materials</a:t>
            </a:r>
            <a:r>
              <a:rPr lang="de-DE" i="1"/>
              <a:t> and </a:t>
            </a:r>
            <a:r>
              <a:rPr lang="de-DE" i="1" err="1"/>
              <a:t>cognitive</a:t>
            </a:r>
            <a:r>
              <a:rPr lang="de-DE" i="1"/>
              <a:t> </a:t>
            </a:r>
            <a:r>
              <a:rPr lang="de-DE" i="1" err="1"/>
              <a:t>radicalization</a:t>
            </a:r>
            <a:r>
              <a:rPr lang="de-DE" i="1"/>
              <a:t> in </a:t>
            </a:r>
            <a:r>
              <a:rPr lang="de-DE" i="1" err="1"/>
              <a:t>young</a:t>
            </a:r>
            <a:r>
              <a:rPr lang="de-DE" i="1"/>
              <a:t> </a:t>
            </a:r>
            <a:r>
              <a:rPr lang="de-DE" i="1" err="1"/>
              <a:t>adults</a:t>
            </a:r>
            <a:r>
              <a:rPr lang="de-DE" i="1"/>
              <a:t>. Computers in Human </a:t>
            </a:r>
            <a:r>
              <a:rPr lang="de-DE" i="1" err="1"/>
              <a:t>Behavior</a:t>
            </a:r>
            <a:r>
              <a:rPr lang="de-DE" i="1"/>
              <a:t>, 114, 106549.</a:t>
            </a:r>
            <a:endParaRPr lang="de-DE"/>
          </a:p>
          <a:p>
            <a:endParaRPr lang="de-DE"/>
          </a:p>
        </p:txBody>
      </p:sp>
      <p:sp>
        <p:nvSpPr>
          <p:cNvPr id="4" name="Foliennummernplatzhalter 3"/>
          <p:cNvSpPr>
            <a:spLocks noGrp="1"/>
          </p:cNvSpPr>
          <p:nvPr>
            <p:ph type="sldNum" sz="quarter" idx="5"/>
          </p:nvPr>
        </p:nvSpPr>
        <p:spPr/>
        <p:txBody>
          <a:bodyPr/>
          <a:lstStyle/>
          <a:p>
            <a:fld id="{42A67163-D4E7-7745-99C5-D5E0AFDACF79}" type="slidenum">
              <a:rPr lang="de-DE" smtClean="0"/>
              <a:t>44</a:t>
            </a:fld>
            <a:endParaRPr lang="de-DE"/>
          </a:p>
        </p:txBody>
      </p:sp>
    </p:spTree>
    <p:extLst>
      <p:ext uri="{BB962C8B-B14F-4D97-AF65-F5344CB8AC3E}">
        <p14:creationId xmlns:p14="http://schemas.microsoft.com/office/powerpoint/2010/main" val="499630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00" y="2571750"/>
            <a:ext cx="8425800" cy="1882800"/>
          </a:xfrm>
        </p:spPr>
        <p:txBody>
          <a:bodyPr lIns="0" tIns="0" rIns="0" bIns="0" anchor="t" anchorCtr="0">
            <a:normAutofit/>
          </a:bodyPr>
          <a:lstStyle>
            <a:lvl1pPr algn="l">
              <a:lnSpc>
                <a:spcPts val="3000"/>
              </a:lnSpc>
              <a:defRPr sz="2400">
                <a:solidFill>
                  <a:srgbClr val="00A4C8"/>
                </a:solidFill>
              </a:defRPr>
            </a:lvl1pPr>
          </a:lstStyle>
          <a:p>
            <a:r>
              <a:rPr lang="de-DE"/>
              <a:t>Mastertitelformat bearbeiten</a:t>
            </a:r>
            <a:endParaRPr lang="en-US"/>
          </a:p>
        </p:txBody>
      </p:sp>
      <p:pic>
        <p:nvPicPr>
          <p:cNvPr id="7" name="Grafik 6">
            <a:extLst>
              <a:ext uri="{FF2B5EF4-FFF2-40B4-BE49-F238E27FC236}">
                <a16:creationId xmlns:a16="http://schemas.microsoft.com/office/drawing/2014/main" id="{A389FDBC-3B4E-9D4E-BCF5-7343199582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000" y="1540800"/>
            <a:ext cx="2160000" cy="670685"/>
          </a:xfrm>
          <a:prstGeom prst="rect">
            <a:avLst/>
          </a:prstGeom>
        </p:spPr>
      </p:pic>
    </p:spTree>
    <p:extLst>
      <p:ext uri="{BB962C8B-B14F-4D97-AF65-F5344CB8AC3E}">
        <p14:creationId xmlns:p14="http://schemas.microsoft.com/office/powerpoint/2010/main" val="413155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sverzeichni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4C8"/>
                </a:solidFill>
              </a:defRPr>
            </a:lvl1pPr>
          </a:lstStyle>
          <a:p>
            <a:r>
              <a:rPr lang="de-DE"/>
              <a:t>Mastertitelformat bearbeiten</a:t>
            </a:r>
            <a:endParaRPr lang="en-US"/>
          </a:p>
        </p:txBody>
      </p:sp>
      <p:sp>
        <p:nvSpPr>
          <p:cNvPr id="3" name="Content Placeholder 2"/>
          <p:cNvSpPr>
            <a:spLocks noGrp="1"/>
          </p:cNvSpPr>
          <p:nvPr>
            <p:ph idx="1"/>
          </p:nvPr>
        </p:nvSpPr>
        <p:spPr/>
        <p:txBody>
          <a:bodyPr/>
          <a:lstStyle>
            <a:lvl1pPr>
              <a:lnSpc>
                <a:spcPts val="2400"/>
              </a:lnSpc>
              <a:defRPr sz="1800" b="1"/>
            </a:lvl1pPr>
            <a:lvl2pPr>
              <a:lnSpc>
                <a:spcPts val="2100"/>
              </a:lnSpc>
              <a:defRPr sz="1500"/>
            </a:lvl2pPr>
            <a:lvl3pPr>
              <a:lnSpc>
                <a:spcPts val="1800"/>
              </a:lnSpc>
              <a:defRPr sz="1300"/>
            </a:lvl3pPr>
          </a:lstStyle>
          <a:p>
            <a:pPr lvl="0"/>
            <a:r>
              <a:rPr lang="de-DE"/>
              <a:t>Mastertextformat bearbeiten</a:t>
            </a:r>
          </a:p>
          <a:p>
            <a:pPr lvl="1"/>
            <a:r>
              <a:rPr lang="de-DE"/>
              <a:t>Zweite Ebene</a:t>
            </a:r>
          </a:p>
          <a:p>
            <a:pPr lvl="2"/>
            <a:r>
              <a:rPr lang="de-DE"/>
              <a:t>Dritte Ebene</a:t>
            </a:r>
            <a:endParaRPr lang="en-US"/>
          </a:p>
        </p:txBody>
      </p:sp>
      <p:sp>
        <p:nvSpPr>
          <p:cNvPr id="7" name="Textfeld 6">
            <a:extLst>
              <a:ext uri="{FF2B5EF4-FFF2-40B4-BE49-F238E27FC236}">
                <a16:creationId xmlns:a16="http://schemas.microsoft.com/office/drawing/2014/main" id="{941AF2DF-761E-994B-9B5D-0B009F022782}"/>
              </a:ext>
            </a:extLst>
          </p:cNvPr>
          <p:cNvSpPr txBox="1"/>
          <p:nvPr userDrawn="1"/>
        </p:nvSpPr>
        <p:spPr>
          <a:xfrm>
            <a:off x="1" y="4935168"/>
            <a:ext cx="9144000" cy="215444"/>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B100B4E-30C0-487B-97B6-59ADA3109A65}" type="datetime1">
              <a:rPr lang="de-DE" sz="800" smtClean="0">
                <a:latin typeface="Open Sans" panose="020B0604020202020204" charset="0"/>
                <a:ea typeface="Open Sans" panose="020B0604020202020204" charset="0"/>
                <a:cs typeface="Open Sans" panose="020B0604020202020204" charset="0"/>
              </a:rPr>
              <a:pPr marL="0" marR="0" lvl="0" indent="0" algn="l" defTabSz="457200" rtl="0" eaLnBrk="1" fontAlgn="auto" latinLnBrk="0" hangingPunct="1">
                <a:lnSpc>
                  <a:spcPct val="100000"/>
                </a:lnSpc>
                <a:spcBef>
                  <a:spcPts val="0"/>
                </a:spcBef>
                <a:spcAft>
                  <a:spcPts val="0"/>
                </a:spcAft>
                <a:buClrTx/>
                <a:buSzTx/>
                <a:buFontTx/>
                <a:buNone/>
                <a:tabLst/>
                <a:defRPr/>
              </a:pPr>
              <a:t>10.11.2023</a:t>
            </a:fld>
            <a:r>
              <a:rPr lang="de-DE" sz="800">
                <a:latin typeface="Open Sans" panose="020B0604020202020204" charset="0"/>
                <a:ea typeface="Open Sans" panose="020B0604020202020204" charset="0"/>
                <a:cs typeface="Open Sans" panose="020B0604020202020204" charset="0"/>
              </a:rPr>
              <a:t>   		Umgang mit sicherheitsrelevanter Forschung entsprechend den Empfehlungen von DFG und Leopoldina						</a:t>
            </a:r>
            <a:fld id="{5D98134C-96A9-5B4A-B8E9-8A481524C1CB}" type="slidenum">
              <a:rPr lang="de-DE" sz="800" smtClean="0"/>
              <a:pPr marL="0" marR="0" lvl="0" indent="0" algn="l" defTabSz="457200" rtl="0" eaLnBrk="1" fontAlgn="auto" latinLnBrk="0" hangingPunct="1">
                <a:lnSpc>
                  <a:spcPct val="100000"/>
                </a:lnSpc>
                <a:spcBef>
                  <a:spcPts val="0"/>
                </a:spcBef>
                <a:spcAft>
                  <a:spcPts val="0"/>
                </a:spcAft>
                <a:buClrTx/>
                <a:buSzTx/>
                <a:buFontTx/>
                <a:buNone/>
                <a:tabLst/>
                <a:defRPr/>
              </a:pPr>
              <a:t>‹Nr.›</a:t>
            </a:fld>
            <a:endParaRPr lang="de-DE" sz="800"/>
          </a:p>
        </p:txBody>
      </p:sp>
    </p:spTree>
    <p:extLst>
      <p:ext uri="{BB962C8B-B14F-4D97-AF65-F5344CB8AC3E}">
        <p14:creationId xmlns:p14="http://schemas.microsoft.com/office/powerpoint/2010/main" val="2348149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360000"/>
            <a:ext cx="8425800" cy="2211749"/>
          </a:xfrm>
        </p:spPr>
        <p:txBody>
          <a:bodyPr lIns="0" tIns="0" rIns="0" bIns="180000" anchor="b">
            <a:normAutofit/>
          </a:bodyPr>
          <a:lstStyle>
            <a:lvl1pPr algn="ctr">
              <a:defRPr sz="72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de-DE"/>
              <a:t>1</a:t>
            </a:r>
            <a:endParaRPr lang="en-US"/>
          </a:p>
        </p:txBody>
      </p:sp>
      <p:sp>
        <p:nvSpPr>
          <p:cNvPr id="3" name="Text Placeholder 2"/>
          <p:cNvSpPr>
            <a:spLocks noGrp="1"/>
          </p:cNvSpPr>
          <p:nvPr>
            <p:ph type="body" idx="1"/>
          </p:nvPr>
        </p:nvSpPr>
        <p:spPr>
          <a:xfrm>
            <a:off x="360000" y="2571750"/>
            <a:ext cx="8425800" cy="1882800"/>
          </a:xfrm>
        </p:spPr>
        <p:txBody>
          <a:bodyPr lIns="0" tIns="0" rIns="0" bIns="0">
            <a:normAutofit/>
          </a:bodyPr>
          <a:lstStyle>
            <a:lvl1pPr marL="0" indent="0" algn="ctr">
              <a:lnSpc>
                <a:spcPts val="4200"/>
              </a:lnSpc>
              <a:buNone/>
              <a:defRPr sz="3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910454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4C8"/>
                </a:solidFill>
              </a:defRPr>
            </a:lvl1p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feld 3">
            <a:extLst>
              <a:ext uri="{FF2B5EF4-FFF2-40B4-BE49-F238E27FC236}">
                <a16:creationId xmlns:a16="http://schemas.microsoft.com/office/drawing/2014/main" id="{8A16F6E6-2D4F-3C12-D8F8-A3BF9D6F69DD}"/>
              </a:ext>
            </a:extLst>
          </p:cNvPr>
          <p:cNvSpPr txBox="1"/>
          <p:nvPr userDrawn="1"/>
        </p:nvSpPr>
        <p:spPr>
          <a:xfrm>
            <a:off x="1" y="4935168"/>
            <a:ext cx="9144000" cy="215444"/>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B100B4E-30C0-487B-97B6-59ADA3109A65}" type="datetime1">
              <a:rPr lang="de-DE" sz="800" smtClean="0">
                <a:latin typeface="Open Sans" panose="020B0604020202020204" charset="0"/>
                <a:ea typeface="Open Sans" panose="020B0604020202020204" charset="0"/>
                <a:cs typeface="Open Sans" panose="020B0604020202020204" charset="0"/>
              </a:rPr>
              <a:pPr marL="0" marR="0" lvl="0" indent="0" algn="l" defTabSz="457200" rtl="0" eaLnBrk="1" fontAlgn="auto" latinLnBrk="0" hangingPunct="1">
                <a:lnSpc>
                  <a:spcPct val="100000"/>
                </a:lnSpc>
                <a:spcBef>
                  <a:spcPts val="0"/>
                </a:spcBef>
                <a:spcAft>
                  <a:spcPts val="0"/>
                </a:spcAft>
                <a:buClrTx/>
                <a:buSzTx/>
                <a:buFontTx/>
                <a:buNone/>
                <a:tabLst/>
                <a:defRPr/>
              </a:pPr>
              <a:t>10.11.2023</a:t>
            </a:fld>
            <a:r>
              <a:rPr lang="de-DE" sz="800" dirty="0">
                <a:latin typeface="Open Sans" panose="020B0604020202020204" charset="0"/>
                <a:ea typeface="Open Sans" panose="020B0604020202020204" charset="0"/>
                <a:cs typeface="Open Sans" panose="020B0604020202020204" charset="0"/>
              </a:rPr>
              <a:t>   		Umgang mit sicherheitsrelevanter Forschung entsprechend den Empfehlungen von DFG und Leopoldina						</a:t>
            </a:r>
            <a:fld id="{5D98134C-96A9-5B4A-B8E9-8A481524C1CB}" type="slidenum">
              <a:rPr lang="de-DE" sz="800" smtClean="0"/>
              <a:pPr marL="0" marR="0" lvl="0" indent="0" algn="l" defTabSz="457200" rtl="0" eaLnBrk="1" fontAlgn="auto" latinLnBrk="0" hangingPunct="1">
                <a:lnSpc>
                  <a:spcPct val="100000"/>
                </a:lnSpc>
                <a:spcBef>
                  <a:spcPts val="0"/>
                </a:spcBef>
                <a:spcAft>
                  <a:spcPts val="0"/>
                </a:spcAft>
                <a:buClrTx/>
                <a:buSzTx/>
                <a:buFontTx/>
                <a:buNone/>
                <a:tabLst/>
                <a:defRPr/>
              </a:pPr>
              <a:t>‹Nr.›</a:t>
            </a:fld>
            <a:endParaRPr lang="de-DE" sz="800" dirty="0"/>
          </a:p>
        </p:txBody>
      </p:sp>
    </p:spTree>
    <p:extLst>
      <p:ext uri="{BB962C8B-B14F-4D97-AF65-F5344CB8AC3E}">
        <p14:creationId xmlns:p14="http://schemas.microsoft.com/office/powerpoint/2010/main" val="407990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63FF25-9E50-834E-8592-C5944EC4C937}"/>
              </a:ext>
            </a:extLst>
          </p:cNvPr>
          <p:cNvSpPr>
            <a:spLocks noGrp="1"/>
          </p:cNvSpPr>
          <p:nvPr>
            <p:ph type="title"/>
          </p:nvPr>
        </p:nvSpPr>
        <p:spPr/>
        <p:txBody>
          <a:bodyPr/>
          <a:lstStyle>
            <a:lvl1pPr>
              <a:defRPr>
                <a:solidFill>
                  <a:srgbClr val="00A4C8"/>
                </a:solidFill>
              </a:defRPr>
            </a:lvl1pPr>
          </a:lstStyle>
          <a:p>
            <a:r>
              <a:rPr lang="de-DE"/>
              <a:t>Mastertitelformat bearbeiten</a:t>
            </a:r>
          </a:p>
        </p:txBody>
      </p:sp>
      <p:sp>
        <p:nvSpPr>
          <p:cNvPr id="2" name="Textfeld 1">
            <a:extLst>
              <a:ext uri="{FF2B5EF4-FFF2-40B4-BE49-F238E27FC236}">
                <a16:creationId xmlns:a16="http://schemas.microsoft.com/office/drawing/2014/main" id="{C51DFC74-50DD-0207-0549-FBAC1F4B25D0}"/>
              </a:ext>
            </a:extLst>
          </p:cNvPr>
          <p:cNvSpPr txBox="1"/>
          <p:nvPr userDrawn="1"/>
        </p:nvSpPr>
        <p:spPr>
          <a:xfrm>
            <a:off x="1" y="4935168"/>
            <a:ext cx="9144000" cy="215444"/>
          </a:xfrm>
          <a:prstGeom prst="rect">
            <a:avLst/>
          </a:prstGeom>
          <a:solidFill>
            <a:schemeClr val="bg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B100B4E-30C0-487B-97B6-59ADA3109A65}" type="datetime1">
              <a:rPr lang="de-DE" sz="800" smtClean="0">
                <a:latin typeface="Open Sans" panose="020B0604020202020204" charset="0"/>
                <a:ea typeface="Open Sans" panose="020B0604020202020204" charset="0"/>
                <a:cs typeface="Open Sans" panose="020B0604020202020204" charset="0"/>
              </a:rPr>
              <a:pPr marL="0" marR="0" lvl="0" indent="0" algn="l" defTabSz="457200" rtl="0" eaLnBrk="1" fontAlgn="auto" latinLnBrk="0" hangingPunct="1">
                <a:lnSpc>
                  <a:spcPct val="100000"/>
                </a:lnSpc>
                <a:spcBef>
                  <a:spcPts val="0"/>
                </a:spcBef>
                <a:spcAft>
                  <a:spcPts val="0"/>
                </a:spcAft>
                <a:buClrTx/>
                <a:buSzTx/>
                <a:buFontTx/>
                <a:buNone/>
                <a:tabLst/>
                <a:defRPr/>
              </a:pPr>
              <a:t>10.11.2023</a:t>
            </a:fld>
            <a:r>
              <a:rPr lang="de-DE" sz="800">
                <a:latin typeface="Open Sans" panose="020B0604020202020204" charset="0"/>
                <a:ea typeface="Open Sans" panose="020B0604020202020204" charset="0"/>
                <a:cs typeface="Open Sans" panose="020B0604020202020204" charset="0"/>
              </a:rPr>
              <a:t>   		Umgang mit sicherheitsrelevanter Forschung entsprechend den Empfehlungen von DFG und Leopoldina						</a:t>
            </a:r>
            <a:fld id="{5D98134C-96A9-5B4A-B8E9-8A481524C1CB}" type="slidenum">
              <a:rPr lang="de-DE" sz="800" smtClean="0"/>
              <a:pPr marL="0" marR="0" lvl="0" indent="0" algn="l" defTabSz="457200" rtl="0" eaLnBrk="1" fontAlgn="auto" latinLnBrk="0" hangingPunct="1">
                <a:lnSpc>
                  <a:spcPct val="100000"/>
                </a:lnSpc>
                <a:spcBef>
                  <a:spcPts val="0"/>
                </a:spcBef>
                <a:spcAft>
                  <a:spcPts val="0"/>
                </a:spcAft>
                <a:buClrTx/>
                <a:buSzTx/>
                <a:buFontTx/>
                <a:buNone/>
                <a:tabLst/>
                <a:defRPr/>
              </a:pPr>
              <a:t>‹Nr.›</a:t>
            </a:fld>
            <a:endParaRPr lang="de-DE" sz="800"/>
          </a:p>
        </p:txBody>
      </p:sp>
    </p:spTree>
    <p:extLst>
      <p:ext uri="{BB962C8B-B14F-4D97-AF65-F5344CB8AC3E}">
        <p14:creationId xmlns:p14="http://schemas.microsoft.com/office/powerpoint/2010/main" val="5754831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8424000" cy="907200"/>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 Placeholder 2"/>
          <p:cNvSpPr>
            <a:spLocks noGrp="1"/>
          </p:cNvSpPr>
          <p:nvPr>
            <p:ph type="body" idx="1"/>
          </p:nvPr>
        </p:nvSpPr>
        <p:spPr>
          <a:xfrm>
            <a:off x="359999" y="1369219"/>
            <a:ext cx="8423999"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42943131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80" r:id="rId4"/>
    <p:sldLayoutId id="2147483681" r:id="rId5"/>
  </p:sldLayoutIdLst>
  <p:hf sldNum="0" hdr="0" ftr="0" dt="0"/>
  <p:txStyles>
    <p:title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p:titleStyle>
    <p:bodyStyle>
      <a:lvl1pPr marL="171450" indent="-171450" algn="l" defTabSz="685800" rtl="0" eaLnBrk="1" latinLnBrk="0" hangingPunct="1">
        <a:lnSpc>
          <a:spcPts val="2600"/>
        </a:lnSpc>
        <a:spcBef>
          <a:spcPts val="75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ts val="24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ts val="21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ts val="1800"/>
        </a:lnSpc>
        <a:spcBef>
          <a:spcPts val="375"/>
        </a:spcBef>
        <a:buFont typeface="Arial" panose="020B0604020202020204" pitchFamily="34" charset="0"/>
        <a:buChar char="•"/>
        <a:defRPr sz="13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ts val="1300"/>
        </a:lnSpc>
        <a:spcBef>
          <a:spcPts val="375"/>
        </a:spcBef>
        <a:buFont typeface="Arial" panose="020B0604020202020204" pitchFamily="34" charset="0"/>
        <a:buChar char="•"/>
        <a:defRPr sz="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www.sicherheitsrelevante-forschung.org/" TargetMode="External"/><Relationship Id="rId2" Type="http://schemas.openxmlformats.org/officeDocument/2006/relationships/hyperlink" Target="mailto:gemeinsamer-ausschuss@leopoldina.org"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2E87540-E920-514D-B414-0E056AFC3A59}"/>
              </a:ext>
            </a:extLst>
          </p:cNvPr>
          <p:cNvSpPr>
            <a:spLocks noGrp="1"/>
          </p:cNvSpPr>
          <p:nvPr>
            <p:ph type="ctrTitle"/>
          </p:nvPr>
        </p:nvSpPr>
        <p:spPr/>
        <p:txBody>
          <a:bodyPr/>
          <a:lstStyle/>
          <a:p>
            <a:r>
              <a:rPr lang="de-DE" kern="0" dirty="0">
                <a:solidFill>
                  <a:srgbClr val="05326F"/>
                </a:solidFill>
                <a:latin typeface="Open Sans" panose="020B0604020202020204" charset="0"/>
                <a:ea typeface="Open Sans" panose="020B0604020202020204" charset="0"/>
                <a:cs typeface="Open Sans" panose="020B0604020202020204" charset="0"/>
              </a:rPr>
              <a:t>Umgang mit sicherheitsrelevanter Forschung entsprechend den Empfehlungen von DFG und Leopoldina</a:t>
            </a:r>
            <a:endParaRPr lang="de-DE"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6908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227046"/>
            <a:ext cx="8424000" cy="907200"/>
          </a:xfrm>
        </p:spPr>
        <p:txBody>
          <a:bodyPr/>
          <a:lstStyle/>
          <a:p>
            <a:r>
              <a:rPr lang="de-DE"/>
              <a:t>DFG und </a:t>
            </a:r>
            <a:r>
              <a:rPr lang="de-DE" err="1"/>
              <a:t>Leopoldina</a:t>
            </a:r>
            <a:r>
              <a:rPr lang="de-DE"/>
              <a:t> zur Selbstregulierung der Wissenschaften</a:t>
            </a:r>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624495" y="1418758"/>
            <a:ext cx="6426000" cy="303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spcAft>
                <a:spcPts val="1200"/>
              </a:spcAft>
              <a:buFont typeface="Arial" panose="020B0604020202020204" pitchFamily="34" charset="0"/>
              <a:buChar char="•"/>
            </a:pPr>
            <a:r>
              <a:rPr lang="de-DE" sz="1800" dirty="0">
                <a:latin typeface="Open Sans" panose="020B0606030504020204" pitchFamily="34" charset="0"/>
                <a:ea typeface="Open Sans" panose="020B0606030504020204" pitchFamily="34" charset="0"/>
                <a:cs typeface="Open Sans" panose="020B0606030504020204" pitchFamily="34" charset="0"/>
              </a:rPr>
              <a:t>Wissenschaften sollen selbst ethische Prinzipien sowie Mechanismen zum verantwortungsvollen Umgang mit Forschungsfreiheit und </a:t>
            </a:r>
            <a:r>
              <a:rPr lang="de-DE" sz="1800" dirty="0">
                <a:latin typeface="Open Sans" panose="020B0604020202020204" charset="0"/>
                <a:ea typeface="Open Sans" panose="020B0604020202020204" charset="0"/>
                <a:cs typeface="Open Sans" panose="020B0604020202020204" charset="0"/>
              </a:rPr>
              <a:t>Forschungsrisiken entwickeln</a:t>
            </a:r>
          </a:p>
          <a:p>
            <a:pPr marL="285750" indent="-285750">
              <a:lnSpc>
                <a:spcPct val="150000"/>
              </a:lnSpc>
              <a:spcAft>
                <a:spcPts val="1200"/>
              </a:spcAft>
              <a:buFont typeface="Wingdings" panose="05000000000000000000" pitchFamily="2" charset="2"/>
              <a:buChar char="Ø"/>
            </a:pPr>
            <a:r>
              <a:rPr lang="de-DE" sz="1800" b="1" dirty="0">
                <a:latin typeface="Open Sans ExtraBold" panose="020B0604020202020204" charset="0"/>
                <a:ea typeface="Open Sans ExtraBold" panose="020B0604020202020204" charset="0"/>
                <a:cs typeface="Open Sans ExtraBold" panose="020B0604020202020204" charset="0"/>
              </a:rPr>
              <a:t>flexible und </a:t>
            </a:r>
            <a:r>
              <a:rPr lang="de-DE" sz="1800" b="1" dirty="0" err="1">
                <a:latin typeface="Open Sans ExtraBold" panose="020B0604020202020204" charset="0"/>
                <a:ea typeface="Open Sans ExtraBold" panose="020B0604020202020204" charset="0"/>
                <a:cs typeface="Open Sans ExtraBold" panose="020B0604020202020204" charset="0"/>
              </a:rPr>
              <a:t>sachnahe</a:t>
            </a:r>
            <a:r>
              <a:rPr lang="de-DE" sz="1800" b="1" dirty="0">
                <a:latin typeface="Open Sans ExtraBold" panose="020B0604020202020204" charset="0"/>
                <a:ea typeface="Open Sans ExtraBold" panose="020B0604020202020204" charset="0"/>
                <a:cs typeface="Open Sans ExtraBold" panose="020B0604020202020204" charset="0"/>
              </a:rPr>
              <a:t> Selbstregulation</a:t>
            </a:r>
          </a:p>
          <a:p>
            <a:pPr marL="285750" indent="-285750">
              <a:lnSpc>
                <a:spcPct val="150000"/>
              </a:lnSpc>
              <a:buFont typeface="Arial" panose="020B0604020202020204" pitchFamily="34" charset="0"/>
              <a:buChar char="•"/>
            </a:pPr>
            <a:r>
              <a:rPr lang="de-DE" sz="1800" dirty="0">
                <a:latin typeface="Open Sans" panose="020B0604020202020204" charset="0"/>
                <a:ea typeface="Open Sans" panose="020B0604020202020204" charset="0"/>
                <a:cs typeface="Open Sans" panose="020B0604020202020204" charset="0"/>
              </a:rPr>
              <a:t>zusätzliche gesetzliche Regelungen können </a:t>
            </a:r>
            <a:r>
              <a:rPr lang="de-DE" sz="1800" dirty="0">
                <a:latin typeface="Open Sans" panose="020B0606030504020204" pitchFamily="34" charset="0"/>
                <a:ea typeface="Open Sans" panose="020B0606030504020204" pitchFamily="34" charset="0"/>
                <a:cs typeface="Open Sans" panose="020B0606030504020204" pitchFamily="34" charset="0"/>
              </a:rPr>
              <a:t>Risiken freier Forschung nur in begrenztem Umfang erfassen</a:t>
            </a:r>
          </a:p>
          <a:p>
            <a:pPr>
              <a:lnSpc>
                <a:spcPts val="18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916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196876"/>
            <a:ext cx="8107725" cy="907200"/>
          </a:xfrm>
        </p:spPr>
        <p:txBody>
          <a:bodyPr>
            <a:normAutofit/>
          </a:bodyPr>
          <a:lstStyle/>
          <a:p>
            <a:r>
              <a:rPr lang="de-DE" sz="2400" dirty="0"/>
              <a:t>Empfehlungen zum Umgang mit sicherheits-relevanter Forschung</a:t>
            </a:r>
          </a:p>
        </p:txBody>
      </p:sp>
      <p:pic>
        <p:nvPicPr>
          <p:cNvPr id="2" name="Picture 2" descr="Wissenschaftsfreiheit und Wissenschaftsverantwortung (2022): Empfehlungen zum Umgang mit sicherheitsrelevanter Forschung">
            <a:extLst>
              <a:ext uri="{FF2B5EF4-FFF2-40B4-BE49-F238E27FC236}">
                <a16:creationId xmlns:a16="http://schemas.microsoft.com/office/drawing/2014/main" id="{3F713EFE-2F93-0F3A-BA5F-36C3AA8A7D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87" r="12470"/>
          <a:stretch/>
        </p:blipFill>
        <p:spPr bwMode="auto">
          <a:xfrm>
            <a:off x="6724994" y="1177578"/>
            <a:ext cx="2419005" cy="3193708"/>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33E5F0F3-0FFE-67C2-AFEE-810093520498}"/>
              </a:ext>
            </a:extLst>
          </p:cNvPr>
          <p:cNvSpPr txBox="1">
            <a:spLocks/>
          </p:cNvSpPr>
          <p:nvPr/>
        </p:nvSpPr>
        <p:spPr>
          <a:xfrm>
            <a:off x="167025" y="1212936"/>
            <a:ext cx="6600304" cy="348191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600"/>
              </a:spcAft>
            </a:pPr>
            <a:r>
              <a:rPr lang="de-DE" sz="1300" b="1" dirty="0">
                <a:latin typeface="Open Sans ExtraBold" panose="020B0606030504020204" pitchFamily="34" charset="0"/>
                <a:ea typeface="Open Sans ExtraBold" panose="020B0606030504020204" pitchFamily="34" charset="0"/>
                <a:cs typeface="Open Sans ExtraBold" panose="020B0606030504020204" pitchFamily="34" charset="0"/>
              </a:rPr>
              <a:t>Sicherheitsrelevante Risiken bestehen in nahezu allen Wissenschaftsbereichen:</a:t>
            </a:r>
          </a:p>
          <a:p>
            <a:pPr marL="285750" indent="-285750">
              <a:lnSpc>
                <a:spcPct val="100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Nuklearforschung: Massenvernichtungswaffen?</a:t>
            </a:r>
          </a:p>
          <a:p>
            <a:pPr marL="285750" indent="-285750">
              <a:lnSpc>
                <a:spcPct val="100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Pathogenforschung: Biowaffen für terroristische Attentate?</a:t>
            </a:r>
          </a:p>
          <a:p>
            <a:pPr marL="285750" indent="-285750">
              <a:lnSpc>
                <a:spcPct val="100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Künstliche Intelligenz &amp; </a:t>
            </a:r>
            <a:r>
              <a:rPr lang="de-DE" sz="1400" dirty="0" err="1">
                <a:latin typeface="Open Sans" panose="020B0606030504020204" pitchFamily="34" charset="0"/>
                <a:ea typeface="Open Sans" panose="020B0606030504020204" pitchFamily="34" charset="0"/>
                <a:cs typeface="Open Sans" panose="020B0606030504020204" pitchFamily="34" charset="0"/>
              </a:rPr>
              <a:t>Machine</a:t>
            </a:r>
            <a:r>
              <a:rPr lang="de-DE" sz="1400" dirty="0">
                <a:latin typeface="Open Sans" panose="020B0606030504020204" pitchFamily="34" charset="0"/>
                <a:ea typeface="Open Sans" panose="020B0606030504020204" pitchFamily="34" charset="0"/>
                <a:cs typeface="Open Sans" panose="020B0606030504020204" pitchFamily="34" charset="0"/>
              </a:rPr>
              <a:t> Learning: Tools für kriminelle Hacker und Massenüberwachung/Repression?</a:t>
            </a:r>
          </a:p>
          <a:p>
            <a:pPr marL="285750" indent="-285750">
              <a:lnSpc>
                <a:spcPct val="100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Materialforschung und Nanotechnologie: Angriffswaffen?</a:t>
            </a:r>
          </a:p>
          <a:p>
            <a:pPr marL="285750" indent="-285750">
              <a:lnSpc>
                <a:spcPct val="100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Verhaltensforschung zur Radikalisierung terroristischer Attentäter: Rekrutierungsstrategien? </a:t>
            </a:r>
          </a:p>
          <a:p>
            <a:pPr marL="285750" indent="-285750">
              <a:lnSpc>
                <a:spcPct val="100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Forschung zu Industrierobotern: Kriegsdrohnen?</a:t>
            </a:r>
          </a:p>
          <a:p>
            <a:pPr marL="285750" indent="-285750">
              <a:lnSpc>
                <a:spcPct val="150000"/>
              </a:lnSpc>
              <a:spcAft>
                <a:spcPts val="600"/>
              </a:spcAft>
              <a:buFont typeface="Wingdings" panose="05000000000000000000" pitchFamily="2" charset="2"/>
              <a:buChar char="Ø"/>
            </a:pPr>
            <a:r>
              <a:rPr lang="de-DE" sz="1400" dirty="0">
                <a:latin typeface="Open Sans" panose="020B0606030504020204" pitchFamily="34" charset="0"/>
                <a:ea typeface="Open Sans" panose="020B0606030504020204" pitchFamily="34" charset="0"/>
                <a:cs typeface="Open Sans" panose="020B0606030504020204" pitchFamily="34" charset="0"/>
              </a:rPr>
              <a:t>...</a:t>
            </a:r>
          </a:p>
          <a:p>
            <a:pPr>
              <a:lnSpc>
                <a:spcPts val="1800"/>
              </a:lnSpc>
              <a:spcAft>
                <a:spcPts val="600"/>
              </a:spcAft>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hteck 4">
            <a:extLst>
              <a:ext uri="{FF2B5EF4-FFF2-40B4-BE49-F238E27FC236}">
                <a16:creationId xmlns:a16="http://schemas.microsoft.com/office/drawing/2014/main" id="{FA49E8E2-9D67-E3AF-096E-1808AA41ACE0}"/>
              </a:ext>
            </a:extLst>
          </p:cNvPr>
          <p:cNvSpPr/>
          <p:nvPr/>
        </p:nvSpPr>
        <p:spPr>
          <a:xfrm>
            <a:off x="6865385" y="4371286"/>
            <a:ext cx="2343713" cy="538609"/>
          </a:xfrm>
          <a:prstGeom prst="rect">
            <a:avLst/>
          </a:prstGeom>
        </p:spPr>
        <p:txBody>
          <a:bodyPr wrap="square">
            <a:spAutoFit/>
          </a:bodyPr>
          <a:lstStyle/>
          <a:p>
            <a:pPr>
              <a:spcAft>
                <a:spcPts val="600"/>
              </a:spcAft>
            </a:pPr>
            <a:r>
              <a:rPr lang="de-DE" sz="1200" dirty="0">
                <a:latin typeface="Open Sans" panose="020B0604020202020204" charset="0"/>
                <a:ea typeface="Open Sans" panose="020B0604020202020204" charset="0"/>
                <a:cs typeface="Open Sans" panose="020B0604020202020204" charset="0"/>
              </a:rPr>
              <a:t>DFG &amp; Leopoldina 2014</a:t>
            </a:r>
          </a:p>
          <a:p>
            <a:pPr>
              <a:spcAft>
                <a:spcPts val="600"/>
              </a:spcAft>
            </a:pPr>
            <a:r>
              <a:rPr lang="de-DE" sz="1200" dirty="0">
                <a:latin typeface="Open Sans" panose="020B0604020202020204" charset="0"/>
                <a:ea typeface="Open Sans" panose="020B0604020202020204" charset="0"/>
                <a:cs typeface="Open Sans" panose="020B0604020202020204" charset="0"/>
              </a:rPr>
              <a:t>Aktualisierung 11/2022</a:t>
            </a:r>
          </a:p>
        </p:txBody>
      </p:sp>
    </p:spTree>
    <p:extLst>
      <p:ext uri="{BB962C8B-B14F-4D97-AF65-F5344CB8AC3E}">
        <p14:creationId xmlns:p14="http://schemas.microsoft.com/office/powerpoint/2010/main" val="215918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eschweifte Klammer rechts 16"/>
          <p:cNvSpPr/>
          <p:nvPr/>
        </p:nvSpPr>
        <p:spPr>
          <a:xfrm>
            <a:off x="6249429" y="1365374"/>
            <a:ext cx="616342" cy="152258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19" name="Titel 1">
            <a:extLst>
              <a:ext uri="{FF2B5EF4-FFF2-40B4-BE49-F238E27FC236}">
                <a16:creationId xmlns:a16="http://schemas.microsoft.com/office/drawing/2014/main" id="{AC080EC4-ABEE-184A-92D9-A3934D9F1C01}"/>
              </a:ext>
            </a:extLst>
          </p:cNvPr>
          <p:cNvSpPr txBox="1">
            <a:spLocks/>
          </p:cNvSpPr>
          <p:nvPr/>
        </p:nvSpPr>
        <p:spPr>
          <a:xfrm>
            <a:off x="7042938" y="1743820"/>
            <a:ext cx="1601799" cy="80791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100"/>
              </a:lnSpc>
            </a:pPr>
            <a:r>
              <a:rPr lang="de-DE" sz="1600">
                <a:latin typeface="Open Sans" panose="020B0606030504020204" pitchFamily="34" charset="0"/>
                <a:ea typeface="Open Sans" panose="020B0606030504020204" pitchFamily="34" charset="0"/>
                <a:cs typeface="Open Sans" panose="020B0606030504020204" pitchFamily="34" charset="0"/>
              </a:rPr>
              <a:t>an einzelne Forschende gerichtet</a:t>
            </a:r>
          </a:p>
        </p:txBody>
      </p:sp>
      <p:grpSp>
        <p:nvGrpSpPr>
          <p:cNvPr id="2" name="Gruppieren 1">
            <a:extLst>
              <a:ext uri="{FF2B5EF4-FFF2-40B4-BE49-F238E27FC236}">
                <a16:creationId xmlns:a16="http://schemas.microsoft.com/office/drawing/2014/main" id="{EB26A0CD-15D0-AD6F-3A9F-066836D50201}"/>
              </a:ext>
            </a:extLst>
          </p:cNvPr>
          <p:cNvGrpSpPr/>
          <p:nvPr/>
        </p:nvGrpSpPr>
        <p:grpSpPr>
          <a:xfrm>
            <a:off x="4763" y="2955690"/>
            <a:ext cx="9144000" cy="2010733"/>
            <a:chOff x="4763" y="2955690"/>
            <a:chExt cx="9144000" cy="2010733"/>
          </a:xfrm>
        </p:grpSpPr>
        <p:sp>
          <p:nvSpPr>
            <p:cNvPr id="16" name="Rechteck 15">
              <a:extLst>
                <a:ext uri="{FF2B5EF4-FFF2-40B4-BE49-F238E27FC236}">
                  <a16:creationId xmlns:a16="http://schemas.microsoft.com/office/drawing/2014/main" id="{B40D1E73-891A-F141-A7D7-41FAED0A269A}"/>
                </a:ext>
              </a:extLst>
            </p:cNvPr>
            <p:cNvSpPr/>
            <p:nvPr/>
          </p:nvSpPr>
          <p:spPr>
            <a:xfrm>
              <a:off x="4763" y="2955690"/>
              <a:ext cx="9144000" cy="2010733"/>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de-DE" dirty="0">
                <a:solidFill>
                  <a:schemeClr val="tx1"/>
                </a:solidFill>
              </a:endParaRPr>
            </a:p>
          </p:txBody>
        </p:sp>
        <p:sp>
          <p:nvSpPr>
            <p:cNvPr id="18" name="Geschweifte Klammer rechts 17"/>
            <p:cNvSpPr/>
            <p:nvPr/>
          </p:nvSpPr>
          <p:spPr>
            <a:xfrm>
              <a:off x="6249429" y="3010740"/>
              <a:ext cx="616342" cy="184148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20" name="Titel 1">
              <a:extLst>
                <a:ext uri="{FF2B5EF4-FFF2-40B4-BE49-F238E27FC236}">
                  <a16:creationId xmlns:a16="http://schemas.microsoft.com/office/drawing/2014/main" id="{AC080EC4-ABEE-184A-92D9-A3934D9F1C01}"/>
                </a:ext>
              </a:extLst>
            </p:cNvPr>
            <p:cNvSpPr txBox="1">
              <a:spLocks/>
            </p:cNvSpPr>
            <p:nvPr/>
          </p:nvSpPr>
          <p:spPr>
            <a:xfrm>
              <a:off x="7050949" y="3419030"/>
              <a:ext cx="1658581" cy="107721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100"/>
                </a:lnSpc>
              </a:pPr>
              <a:r>
                <a:rPr lang="de-DE" sz="1600">
                  <a:latin typeface="Open Sans" panose="020B0606030504020204" pitchFamily="34" charset="0"/>
                  <a:ea typeface="Open Sans" panose="020B0606030504020204" pitchFamily="34" charset="0"/>
                  <a:cs typeface="Open Sans" panose="020B0606030504020204" pitchFamily="34" charset="0"/>
                </a:rPr>
                <a:t>an die Forschungs-einrichtung gerichtet</a:t>
              </a:r>
            </a:p>
          </p:txBody>
        </p:sp>
      </p:grpSp>
      <p:sp>
        <p:nvSpPr>
          <p:cNvPr id="13" name="Titel 2"/>
          <p:cNvSpPr>
            <a:spLocks noGrp="1"/>
          </p:cNvSpPr>
          <p:nvPr>
            <p:ph type="title"/>
          </p:nvPr>
        </p:nvSpPr>
        <p:spPr>
          <a:xfrm>
            <a:off x="360000" y="196876"/>
            <a:ext cx="8107725" cy="907200"/>
          </a:xfrm>
        </p:spPr>
        <p:txBody>
          <a:bodyPr>
            <a:normAutofit/>
          </a:bodyPr>
          <a:lstStyle/>
          <a:p>
            <a:r>
              <a:rPr lang="de-DE" sz="2400"/>
              <a:t>Empfehlungen zum Umgang mit sicherheits-relevanter Forschung</a:t>
            </a:r>
          </a:p>
        </p:txBody>
      </p:sp>
      <p:sp>
        <p:nvSpPr>
          <p:cNvPr id="7" name="Titel 1">
            <a:extLst>
              <a:ext uri="{FF2B5EF4-FFF2-40B4-BE49-F238E27FC236}">
                <a16:creationId xmlns:a16="http://schemas.microsoft.com/office/drawing/2014/main" id="{AC080EC4-ABEE-184A-92D9-A3934D9F1C01}"/>
              </a:ext>
            </a:extLst>
          </p:cNvPr>
          <p:cNvSpPr txBox="1">
            <a:spLocks/>
          </p:cNvSpPr>
          <p:nvPr/>
        </p:nvSpPr>
        <p:spPr>
          <a:xfrm>
            <a:off x="359999" y="1292091"/>
            <a:ext cx="6178913" cy="365484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ts val="2100"/>
              </a:lnSpc>
              <a:buFont typeface="+mj-lt"/>
              <a:buAutoNum type="arabicPeriod"/>
            </a:pPr>
            <a:r>
              <a:rPr lang="de-DE" sz="1600" dirty="0">
                <a:latin typeface="Open Sans" panose="020B0606030504020204" pitchFamily="34" charset="0"/>
                <a:ea typeface="Open Sans" panose="020B0606030504020204" pitchFamily="34" charset="0"/>
                <a:cs typeface="Open Sans" panose="020B0606030504020204" pitchFamily="34" charset="0"/>
              </a:rPr>
              <a:t>Beachtung von ethischen Grundsätzen durch Forschende über rechtliche Regeln hinaus</a:t>
            </a:r>
          </a:p>
          <a:p>
            <a:pPr marL="342900" indent="-342900">
              <a:lnSpc>
                <a:spcPts val="2100"/>
              </a:lnSpc>
              <a:buFont typeface="+mj-lt"/>
              <a:buAutoNum type="arabicPeriod"/>
            </a:pPr>
            <a:r>
              <a:rPr lang="de-DE" sz="1600" dirty="0">
                <a:latin typeface="Open Sans" panose="020B0606030504020204" pitchFamily="34" charset="0"/>
                <a:ea typeface="Open Sans" panose="020B0606030504020204" pitchFamily="34" charset="0"/>
                <a:cs typeface="Open Sans" panose="020B0606030504020204" pitchFamily="34" charset="0"/>
              </a:rPr>
              <a:t>Risikoanalyse</a:t>
            </a:r>
          </a:p>
          <a:p>
            <a:pPr marL="342900" indent="-342900">
              <a:lnSpc>
                <a:spcPts val="2100"/>
              </a:lnSpc>
              <a:buFont typeface="+mj-lt"/>
              <a:buAutoNum type="arabicPeriod"/>
            </a:pPr>
            <a:r>
              <a:rPr lang="de-DE" sz="1600" dirty="0">
                <a:latin typeface="Open Sans" panose="020B0606030504020204" pitchFamily="34" charset="0"/>
                <a:ea typeface="Open Sans" panose="020B0606030504020204" pitchFamily="34" charset="0"/>
                <a:cs typeface="Open Sans" panose="020B0606030504020204" pitchFamily="34" charset="0"/>
              </a:rPr>
              <a:t>Risikominimierung</a:t>
            </a:r>
          </a:p>
          <a:p>
            <a:pPr marL="342900" indent="-342900">
              <a:lnSpc>
                <a:spcPts val="2100"/>
              </a:lnSpc>
              <a:buFont typeface="+mj-lt"/>
              <a:buAutoNum type="arabicPeriod"/>
            </a:pPr>
            <a:r>
              <a:rPr lang="de-DE" sz="1600" dirty="0">
                <a:latin typeface="Open Sans" panose="020B0606030504020204" pitchFamily="34" charset="0"/>
                <a:ea typeface="Open Sans" panose="020B0606030504020204" pitchFamily="34" charset="0"/>
                <a:cs typeface="Open Sans" panose="020B0606030504020204" pitchFamily="34" charset="0"/>
              </a:rPr>
              <a:t>Dokumentation und Mitteilung von Risiken</a:t>
            </a:r>
          </a:p>
          <a:p>
            <a:pPr marL="342900" indent="-342900">
              <a:lnSpc>
                <a:spcPts val="2100"/>
              </a:lnSpc>
              <a:spcAft>
                <a:spcPts val="1200"/>
              </a:spcAft>
              <a:buFont typeface="+mj-lt"/>
              <a:buAutoNum type="arabicPeriod"/>
            </a:pPr>
            <a:r>
              <a:rPr lang="de-DE" sz="1600" dirty="0">
                <a:latin typeface="Open Sans" panose="020B0606030504020204" pitchFamily="34" charset="0"/>
                <a:ea typeface="Open Sans" panose="020B0606030504020204" pitchFamily="34" charset="0"/>
                <a:cs typeface="Open Sans" panose="020B0606030504020204" pitchFamily="34" charset="0"/>
              </a:rPr>
              <a:t>Risiko der Veröffentlichung</a:t>
            </a:r>
          </a:p>
          <a:p>
            <a:pPr marL="342900" indent="-342900">
              <a:lnSpc>
                <a:spcPts val="2100"/>
              </a:lnSpc>
              <a:buFont typeface="+mj-lt"/>
              <a:buAutoNum type="arabicPeriod"/>
            </a:pPr>
            <a:r>
              <a:rPr lang="de-DE" sz="1600" dirty="0">
                <a:latin typeface="Open Sans" panose="020B0604020202020204" charset="0"/>
                <a:ea typeface="Open Sans" panose="020B0604020202020204" charset="0"/>
                <a:cs typeface="Open Sans" panose="020B0604020202020204" charset="0"/>
              </a:rPr>
              <a:t>Schulung, Aufklärung und Bewusstseinsschärfung</a:t>
            </a:r>
          </a:p>
          <a:p>
            <a:pPr marL="342900" indent="-342900">
              <a:lnSpc>
                <a:spcPts val="2100"/>
              </a:lnSpc>
              <a:buFont typeface="+mj-lt"/>
              <a:buAutoNum type="arabicPeriod"/>
            </a:pPr>
            <a:r>
              <a:rPr lang="de-DE" sz="1600" dirty="0">
                <a:latin typeface="Open Sans" panose="020B0604020202020204" charset="0"/>
                <a:ea typeface="Open Sans" panose="020B0604020202020204" charset="0"/>
                <a:cs typeface="Open Sans" panose="020B0604020202020204" charset="0"/>
              </a:rPr>
              <a:t>Klarheit über die verantwortliche Person</a:t>
            </a:r>
          </a:p>
          <a:p>
            <a:pPr marL="342900" indent="-342900">
              <a:lnSpc>
                <a:spcPts val="2100"/>
              </a:lnSpc>
              <a:buFont typeface="+mj-lt"/>
              <a:buAutoNum type="arabicPeriod"/>
            </a:pPr>
            <a:r>
              <a:rPr lang="de-DE" sz="1600" dirty="0">
                <a:latin typeface="Open Sans" panose="020B0604020202020204" charset="0"/>
                <a:ea typeface="Open Sans" panose="020B0604020202020204" charset="0"/>
                <a:cs typeface="Open Sans" panose="020B0604020202020204" charset="0"/>
              </a:rPr>
              <a:t>Verfügbarkeit von Compliance-Stellen</a:t>
            </a:r>
          </a:p>
          <a:p>
            <a:pPr marL="342900" indent="-342900">
              <a:lnSpc>
                <a:spcPts val="2100"/>
              </a:lnSpc>
              <a:buFont typeface="+mj-lt"/>
              <a:buAutoNum type="arabicPeriod"/>
            </a:pPr>
            <a:r>
              <a:rPr lang="de-DE" sz="1600" dirty="0">
                <a:latin typeface="Open Sans" panose="020B0604020202020204" charset="0"/>
                <a:ea typeface="Open Sans" panose="020B0604020202020204" charset="0"/>
                <a:cs typeface="Open Sans" panose="020B0604020202020204" charset="0"/>
              </a:rPr>
              <a:t>Definition von Ethikregeln durch die Forschungsinstitutionen</a:t>
            </a:r>
          </a:p>
          <a:p>
            <a:pPr marL="342900" indent="-342900">
              <a:lnSpc>
                <a:spcPts val="2100"/>
              </a:lnSpc>
              <a:buFont typeface="+mj-lt"/>
              <a:buAutoNum type="arabicPeriod"/>
            </a:pPr>
            <a:r>
              <a:rPr lang="de-DE" sz="1600" b="1" dirty="0">
                <a:latin typeface="Open Sans ExtraBold" panose="020B0604020202020204" charset="0"/>
                <a:ea typeface="Open Sans ExtraBold" panose="020B0604020202020204" charset="0"/>
                <a:cs typeface="Open Sans ExtraBold" panose="020B0604020202020204" charset="0"/>
              </a:rPr>
              <a:t>Einrichtung von beratenden Kommissionen für Ethik sicherheitsrelevanter Forschung (KEF)</a:t>
            </a:r>
          </a:p>
          <a:p>
            <a:pPr>
              <a:lnSpc>
                <a:spcPts val="21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768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819" y="19062"/>
            <a:ext cx="8425800" cy="2211749"/>
          </a:xfrm>
        </p:spPr>
        <p:txBody>
          <a:bodyPr/>
          <a:lstStyle/>
          <a:p>
            <a:r>
              <a:rPr lang="de-DE" dirty="0">
                <a:latin typeface="Open Sans" panose="020B0604020202020204" charset="0"/>
                <a:ea typeface="Open Sans" panose="020B0604020202020204" charset="0"/>
                <a:cs typeface="Open Sans" panose="020B0604020202020204" charset="0"/>
              </a:rPr>
              <a:t>3</a:t>
            </a:r>
          </a:p>
        </p:txBody>
      </p:sp>
      <p:sp>
        <p:nvSpPr>
          <p:cNvPr id="3" name="Textplatzhalter 2"/>
          <p:cNvSpPr>
            <a:spLocks noGrp="1"/>
          </p:cNvSpPr>
          <p:nvPr>
            <p:ph type="body" idx="1"/>
          </p:nvPr>
        </p:nvSpPr>
        <p:spPr>
          <a:xfrm>
            <a:off x="981030" y="2090357"/>
            <a:ext cx="7355250" cy="1882800"/>
          </a:xfrm>
        </p:spPr>
        <p:txBody>
          <a:bodyPr vert="horz" lIns="0" tIns="0" rIns="0" bIns="0" rtlCol="0" anchor="t">
            <a:normAutofit/>
          </a:bodyPr>
          <a:lstStyle/>
          <a:p>
            <a:r>
              <a:rPr lang="de-DE" b="1" dirty="0">
                <a:solidFill>
                  <a:srgbClr val="00A4C8"/>
                </a:solidFill>
                <a:latin typeface="Open Sans ExtraBold" panose="020B0604020202020204" charset="0"/>
                <a:ea typeface="Open Sans ExtraBold" panose="020B0604020202020204" charset="0"/>
                <a:cs typeface="Open Sans ExtraBold" panose="020B0604020202020204" charset="0"/>
              </a:rPr>
              <a:t>Gemeinsamer Ausschuss zum </a:t>
            </a:r>
          </a:p>
          <a:p>
            <a:r>
              <a:rPr lang="de-DE" b="1" dirty="0">
                <a:solidFill>
                  <a:srgbClr val="00A4C8"/>
                </a:solidFill>
                <a:latin typeface="Open Sans ExtraBold" panose="020B0604020202020204" charset="0"/>
                <a:ea typeface="Open Sans ExtraBold" panose="020B0604020202020204" charset="0"/>
                <a:cs typeface="Open Sans ExtraBold" panose="020B0604020202020204" charset="0"/>
              </a:rPr>
              <a:t>Umgang mit sicherheits-relevanter Forschung</a:t>
            </a:r>
          </a:p>
        </p:txBody>
      </p:sp>
    </p:spTree>
    <p:extLst>
      <p:ext uri="{BB962C8B-B14F-4D97-AF65-F5344CB8AC3E}">
        <p14:creationId xmlns:p14="http://schemas.microsoft.com/office/powerpoint/2010/main" val="516429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250462"/>
            <a:ext cx="8424000" cy="907200"/>
          </a:xfrm>
        </p:spPr>
        <p:txBody>
          <a:bodyPr>
            <a:normAutofit/>
          </a:bodyPr>
          <a:lstStyle/>
          <a:p>
            <a:r>
              <a:rPr lang="de-DE" sz="2600">
                <a:latin typeface="Open Sans SemiBold"/>
                <a:ea typeface="Open Sans SemiBold"/>
                <a:cs typeface="Open Sans SemiBold"/>
              </a:rPr>
              <a:t>Aufgaben des Gemeinsamen Ausschusses von DFG und Leopoldina</a:t>
            </a:r>
          </a:p>
        </p:txBody>
      </p:sp>
      <p:sp>
        <p:nvSpPr>
          <p:cNvPr id="2" name="Titel 1">
            <a:extLst>
              <a:ext uri="{FF2B5EF4-FFF2-40B4-BE49-F238E27FC236}">
                <a16:creationId xmlns:a16="http://schemas.microsoft.com/office/drawing/2014/main" id="{D8F17669-B92E-8326-E6CA-3D7FE662BAD6}"/>
              </a:ext>
            </a:extLst>
          </p:cNvPr>
          <p:cNvSpPr txBox="1">
            <a:spLocks/>
          </p:cNvSpPr>
          <p:nvPr/>
        </p:nvSpPr>
        <p:spPr>
          <a:xfrm>
            <a:off x="431999" y="1272644"/>
            <a:ext cx="7733593" cy="354013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de-DE" sz="1600" dirty="0">
                <a:latin typeface="Open Sans" panose="020B0606030504020204" pitchFamily="34" charset="0"/>
                <a:ea typeface="Open Sans" panose="020B0606030504020204" pitchFamily="34" charset="0"/>
                <a:cs typeface="Open Sans" panose="020B0606030504020204" pitchFamily="34" charset="0"/>
              </a:rPr>
              <a:t>Umsetzung der Empfehlungen an den Forschungseinrichtungen vorantreiben und beobachten</a:t>
            </a:r>
          </a:p>
          <a:p>
            <a:pPr marL="285750" indent="-285750">
              <a:lnSpc>
                <a:spcPct val="150000"/>
              </a:lnSpc>
              <a:buFont typeface="Arial" panose="020B0604020202020204" pitchFamily="34" charset="0"/>
              <a:buChar char="•"/>
            </a:pPr>
            <a:r>
              <a:rPr lang="de-DE" sz="1600" dirty="0">
                <a:latin typeface="Open Sans"/>
                <a:ea typeface="Open Sans"/>
                <a:cs typeface="Open Sans"/>
              </a:rPr>
              <a:t>Implementierung, insbesondere Etablierung und Arbeit der KEFs, unterstützen</a:t>
            </a:r>
          </a:p>
          <a:p>
            <a:pPr marL="285750" indent="-285750">
              <a:lnSpc>
                <a:spcPct val="150000"/>
              </a:lnSpc>
              <a:buFont typeface="Arial" panose="020B0604020202020204" pitchFamily="34" charset="0"/>
              <a:buChar char="•"/>
            </a:pPr>
            <a:r>
              <a:rPr lang="de-DE" sz="1600" dirty="0">
                <a:latin typeface="Open Sans"/>
                <a:ea typeface="Open Sans"/>
                <a:cs typeface="Open Sans"/>
              </a:rPr>
              <a:t>als Ansprechperson der KEFs und Plattform für den gebündelten Erfahrungsaustausch </a:t>
            </a:r>
            <a:r>
              <a:rPr lang="de-DE" sz="1600" dirty="0">
                <a:latin typeface="Open Sans" panose="020B0604020202020204" charset="0"/>
                <a:ea typeface="Open Sans" panose="020B0604020202020204" charset="0"/>
                <a:cs typeface="Open Sans" panose="020B0604020202020204" charset="0"/>
              </a:rPr>
              <a:t>fungieren</a:t>
            </a:r>
          </a:p>
          <a:p>
            <a:pPr marL="285750" indent="-285750">
              <a:lnSpc>
                <a:spcPct val="150000"/>
              </a:lnSpc>
              <a:buFont typeface="Arial" panose="020B0604020202020204" pitchFamily="34" charset="0"/>
              <a:buChar char="•"/>
            </a:pPr>
            <a:r>
              <a:rPr lang="de-DE" sz="1600" b="1" dirty="0">
                <a:latin typeface="Open Sans ExtraBold" panose="020B0604020202020204" charset="0"/>
                <a:ea typeface="Open Sans ExtraBold" panose="020B0604020202020204" charset="0"/>
                <a:cs typeface="Open Sans ExtraBold" panose="020B0604020202020204" charset="0"/>
              </a:rPr>
              <a:t>Verantwortung einzelner Diskussionsfälle soll i.d.R. bei jeweiligen Forschungsinstitutionen liegen</a:t>
            </a:r>
          </a:p>
          <a:p>
            <a:pPr marL="285750" indent="-285750">
              <a:lnSpc>
                <a:spcPct val="150000"/>
              </a:lnSpc>
              <a:buFont typeface="Arial" panose="020B0604020202020204" pitchFamily="34" charset="0"/>
              <a:buChar char="•"/>
            </a:pPr>
            <a:r>
              <a:rPr lang="de-DE" sz="1600" dirty="0">
                <a:latin typeface="Open Sans" panose="020B0604020202020204" charset="0"/>
                <a:ea typeface="Open Sans" panose="020B0604020202020204" charset="0"/>
                <a:cs typeface="Open Sans" panose="020B0604020202020204" charset="0"/>
              </a:rPr>
              <a:t>in besonderen Fällen Ad-hoc-AG der </a:t>
            </a:r>
            <a:r>
              <a:rPr lang="de-DE" sz="1600" dirty="0">
                <a:latin typeface="Open Sans"/>
                <a:ea typeface="Open Sans"/>
                <a:cs typeface="Open Sans"/>
              </a:rPr>
              <a:t>Leopoldina für Risiko-Nutzen-Bewertung und Empfehlungen möglich</a:t>
            </a:r>
            <a:endParaRPr lang="de-DE" sz="1600" dirty="0">
              <a:latin typeface="Open Sans" panose="020B0606030504020204" pitchFamily="34" charset="0"/>
              <a:ea typeface="Open Sans" panose="020B0606030504020204" pitchFamily="34" charset="0"/>
              <a:cs typeface="Open Sans" panose="020B0606030504020204" pitchFamily="34" charset="0"/>
            </a:endParaRPr>
          </a:p>
          <a:p>
            <a:pPr>
              <a:lnSpc>
                <a:spcPts val="1800"/>
              </a:lnSpc>
            </a:pPr>
            <a:endParaRPr lang="de-DE" sz="13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44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90248" y="86455"/>
            <a:ext cx="8424000" cy="907200"/>
          </a:xfrm>
        </p:spPr>
        <p:txBody>
          <a:bodyPr/>
          <a:lstStyle/>
          <a:p>
            <a:r>
              <a:rPr lang="de-DE" dirty="0"/>
              <a:t>Mitglieder Gemeinsamer Ausschuss </a:t>
            </a:r>
            <a:r>
              <a:rPr lang="de-DE" sz="1600" dirty="0"/>
              <a:t>(Stand 2023-10)</a:t>
            </a:r>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08085" y="1047050"/>
            <a:ext cx="8472445" cy="384720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Stephan Becker</a:t>
            </a:r>
            <a:r>
              <a:rPr lang="de-DE" sz="1500" dirty="0">
                <a:latin typeface="Open Sans" panose="020B0604020202020204" charset="0"/>
                <a:ea typeface="Open Sans" panose="020B0604020202020204" charset="0"/>
                <a:cs typeface="Open Sans" panose="020B0604020202020204" charset="0"/>
              </a:rPr>
              <a:t>, Philipps-Universität Marburg, Institut für Virologie</a:t>
            </a:r>
          </a:p>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Alfons Bora</a:t>
            </a:r>
            <a:r>
              <a:rPr lang="de-DE" sz="1500" dirty="0">
                <a:latin typeface="Open Sans" panose="020B0604020202020204" charset="0"/>
                <a:ea typeface="Open Sans" panose="020B0604020202020204" charset="0"/>
                <a:cs typeface="Open Sans" panose="020B0604020202020204" charset="0"/>
              </a:rPr>
              <a:t>, Universität Bielefeld, Fakultät für Soziologie</a:t>
            </a:r>
          </a:p>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Una Jakob</a:t>
            </a:r>
            <a:r>
              <a:rPr lang="de-DE" sz="1500" dirty="0">
                <a:latin typeface="Open Sans" panose="020B0604020202020204" charset="0"/>
                <a:ea typeface="Open Sans" panose="020B0604020202020204" charset="0"/>
                <a:cs typeface="Open Sans" panose="020B0604020202020204" charset="0"/>
              </a:rPr>
              <a:t>, Leibniz-Institut Hessische Stiftung Friedens- und Konfliktforschung, Frankfurt (M.)</a:t>
            </a:r>
          </a:p>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Frank Kirchner</a:t>
            </a:r>
            <a:r>
              <a:rPr lang="de-DE" sz="1500" dirty="0">
                <a:latin typeface="Open Sans" panose="020B0604020202020204" charset="0"/>
                <a:ea typeface="Open Sans" panose="020B0604020202020204" charset="0"/>
                <a:cs typeface="Open Sans" panose="020B0604020202020204" charset="0"/>
              </a:rPr>
              <a:t>, Deutsches Forschungszentrum für Künstliche Intelligenz, Bremen</a:t>
            </a:r>
          </a:p>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Anika Klafki</a:t>
            </a:r>
            <a:r>
              <a:rPr lang="de-DE" sz="1500" dirty="0">
                <a:latin typeface="Open Sans" panose="020B0604020202020204" charset="0"/>
                <a:ea typeface="Open Sans" panose="020B0604020202020204" charset="0"/>
                <a:cs typeface="Open Sans" panose="020B0604020202020204" charset="0"/>
              </a:rPr>
              <a:t>, FSU Jena, Rechtswissenschaftliche Fakultät</a:t>
            </a:r>
          </a:p>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Felicitas Krämer</a:t>
            </a:r>
            <a:r>
              <a:rPr lang="de-DE" sz="1500" dirty="0">
                <a:latin typeface="Open Sans" panose="020B0604020202020204" charset="0"/>
                <a:ea typeface="Open Sans" panose="020B0604020202020204" charset="0"/>
                <a:cs typeface="Open Sans" panose="020B0604020202020204" charset="0"/>
              </a:rPr>
              <a:t>, Universität Potsdam, Institut für Philosophie</a:t>
            </a:r>
          </a:p>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Florian Kraus</a:t>
            </a:r>
            <a:r>
              <a:rPr lang="de-DE" sz="1500" dirty="0">
                <a:latin typeface="Open Sans" panose="020B0604020202020204" charset="0"/>
                <a:ea typeface="Open Sans" panose="020B0604020202020204" charset="0"/>
                <a:cs typeface="Open Sans" panose="020B0604020202020204" charset="0"/>
              </a:rPr>
              <a:t>, Philipps-Universität Marburg, Fachbereich Chemie</a:t>
            </a:r>
          </a:p>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Thomas Lengauer</a:t>
            </a:r>
            <a:r>
              <a:rPr lang="de-DE" sz="1500" dirty="0">
                <a:latin typeface="Open Sans" panose="020B0604020202020204" charset="0"/>
                <a:ea typeface="Open Sans" panose="020B0604020202020204" charset="0"/>
                <a:cs typeface="Open Sans" panose="020B0604020202020204" charset="0"/>
              </a:rPr>
              <a:t>, MPI für Informatik, Saarbrücken</a:t>
            </a:r>
          </a:p>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Lars </a:t>
            </a:r>
            <a:r>
              <a:rPr lang="de-DE" sz="1500" b="1" dirty="0" err="1">
                <a:latin typeface="Open Sans ExtraBold" panose="020B0604020202020204" charset="0"/>
                <a:ea typeface="Open Sans ExtraBold" panose="020B0604020202020204" charset="0"/>
                <a:cs typeface="Open Sans ExtraBold" panose="020B0604020202020204" charset="0"/>
              </a:rPr>
              <a:t>Schaade</a:t>
            </a:r>
            <a:r>
              <a:rPr lang="de-DE" sz="1500" dirty="0">
                <a:latin typeface="Open Sans" panose="020B0604020202020204" charset="0"/>
                <a:ea typeface="Open Sans" panose="020B0604020202020204" charset="0"/>
                <a:cs typeface="Open Sans" panose="020B0604020202020204" charset="0"/>
              </a:rPr>
              <a:t>, Robert Koch-Institut Berlin</a:t>
            </a:r>
          </a:p>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Britta Siegmund</a:t>
            </a:r>
            <a:r>
              <a:rPr lang="de-DE" sz="1500" dirty="0">
                <a:latin typeface="Open Sans" panose="020B0604020202020204" charset="0"/>
                <a:ea typeface="Open Sans" panose="020B0604020202020204" charset="0"/>
                <a:cs typeface="Open Sans" panose="020B0604020202020204" charset="0"/>
              </a:rPr>
              <a:t>, Charité Universitätsmedizin Berlin</a:t>
            </a:r>
          </a:p>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Judith Simon</a:t>
            </a:r>
            <a:r>
              <a:rPr lang="de-DE" sz="1500" dirty="0">
                <a:latin typeface="Open Sans" panose="020B0604020202020204" charset="0"/>
                <a:ea typeface="Open Sans" panose="020B0604020202020204" charset="0"/>
                <a:cs typeface="Open Sans" panose="020B0604020202020204" charset="0"/>
              </a:rPr>
              <a:t>, Universität Hamburg, Lehrstuhl für Ethik in der Informationstechnologie</a:t>
            </a:r>
          </a:p>
          <a:p>
            <a:pPr>
              <a:lnSpc>
                <a:spcPct val="100000"/>
              </a:lnSpc>
              <a:spcAft>
                <a:spcPts val="600"/>
              </a:spcAft>
            </a:pPr>
            <a:r>
              <a:rPr lang="de-DE" sz="1500" b="1" dirty="0">
                <a:latin typeface="Open Sans ExtraBold" panose="020B0604020202020204" charset="0"/>
                <a:ea typeface="Open Sans ExtraBold" panose="020B0604020202020204" charset="0"/>
                <a:cs typeface="Open Sans ExtraBold" panose="020B0604020202020204" charset="0"/>
              </a:rPr>
              <a:t>Jochen </a:t>
            </a:r>
            <a:r>
              <a:rPr lang="de-DE" sz="1500" b="1" dirty="0" err="1">
                <a:latin typeface="Open Sans ExtraBold" panose="020B0604020202020204" charset="0"/>
                <a:ea typeface="Open Sans ExtraBold" panose="020B0604020202020204" charset="0"/>
                <a:cs typeface="Open Sans ExtraBold" panose="020B0604020202020204" charset="0"/>
              </a:rPr>
              <a:t>Taupitz</a:t>
            </a:r>
            <a:r>
              <a:rPr lang="de-DE" sz="1500" dirty="0">
                <a:latin typeface="Open Sans" panose="020B0604020202020204" charset="0"/>
                <a:ea typeface="Open Sans" panose="020B0604020202020204" charset="0"/>
                <a:cs typeface="Open Sans" panose="020B0604020202020204" charset="0"/>
              </a:rPr>
              <a:t>, Universität Mannheim, Fakultät für Rechtswissenschaft und Volkswirtschaftslehre</a:t>
            </a:r>
          </a:p>
        </p:txBody>
      </p:sp>
    </p:spTree>
    <p:extLst>
      <p:ext uri="{BB962C8B-B14F-4D97-AF65-F5344CB8AC3E}">
        <p14:creationId xmlns:p14="http://schemas.microsoft.com/office/powerpoint/2010/main" val="2705915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17125" y="289992"/>
            <a:ext cx="8424000" cy="907200"/>
          </a:xfrm>
        </p:spPr>
        <p:txBody>
          <a:bodyPr>
            <a:normAutofit/>
          </a:bodyPr>
          <a:lstStyle/>
          <a:p>
            <a:r>
              <a:rPr lang="de-DE" sz="2500"/>
              <a:t>Mustersatzung für Kommissionen für Ethik sicherheitsrelevanter Forschung (KEF)</a:t>
            </a:r>
          </a:p>
        </p:txBody>
      </p:sp>
      <p:sp>
        <p:nvSpPr>
          <p:cNvPr id="6" name="Titel 1">
            <a:extLst>
              <a:ext uri="{FF2B5EF4-FFF2-40B4-BE49-F238E27FC236}">
                <a16:creationId xmlns:a16="http://schemas.microsoft.com/office/drawing/2014/main" id="{3AC967B3-1E62-5148-8CC0-B0A7F9ECF9E1}"/>
              </a:ext>
            </a:extLst>
          </p:cNvPr>
          <p:cNvSpPr txBox="1">
            <a:spLocks/>
          </p:cNvSpPr>
          <p:nvPr/>
        </p:nvSpPr>
        <p:spPr>
          <a:xfrm>
            <a:off x="358037" y="1267200"/>
            <a:ext cx="6618496" cy="338554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400"/>
              </a:lnSpc>
            </a:pPr>
            <a:r>
              <a:rPr lang="de-DE" sz="160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1 Kommission für Ethik sicherheitsrelevanter Forschung</a:t>
            </a:r>
          </a:p>
          <a:p>
            <a:pPr>
              <a:lnSpc>
                <a:spcPts val="2400"/>
              </a:lnSpc>
            </a:pPr>
            <a:r>
              <a:rPr lang="de-DE" sz="1600">
                <a:latin typeface="Open Sans" panose="020B0606030504020204" pitchFamily="34" charset="0"/>
                <a:ea typeface="Open Sans" panose="020B0606030504020204" pitchFamily="34" charset="0"/>
                <a:cs typeface="Open Sans" panose="020B0606030504020204" pitchFamily="34" charset="0"/>
              </a:rPr>
              <a:t>§ 2 Aufgaben und Grundlagen der Tätigkeit der KEF</a:t>
            </a:r>
          </a:p>
          <a:p>
            <a:pPr>
              <a:lnSpc>
                <a:spcPts val="2400"/>
              </a:lnSpc>
            </a:pPr>
            <a:r>
              <a:rPr lang="de-DE" sz="160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3 Zusammensetzung und Mitglieder</a:t>
            </a:r>
          </a:p>
          <a:p>
            <a:pPr>
              <a:lnSpc>
                <a:spcPts val="2400"/>
              </a:lnSpc>
            </a:pPr>
            <a:r>
              <a:rPr lang="de-DE" sz="160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4 Rechtsstellung der KEF und ihrer Mitglieder</a:t>
            </a:r>
          </a:p>
          <a:p>
            <a:pPr>
              <a:lnSpc>
                <a:spcPts val="2400"/>
              </a:lnSpc>
            </a:pPr>
            <a:r>
              <a:rPr lang="de-DE" sz="160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5 Geschäftsführung</a:t>
            </a:r>
          </a:p>
          <a:p>
            <a:pPr>
              <a:lnSpc>
                <a:spcPts val="2400"/>
              </a:lnSpc>
            </a:pPr>
            <a:r>
              <a:rPr lang="de-DE" sz="1600">
                <a:latin typeface="Open Sans" panose="020B0606030504020204" pitchFamily="34" charset="0"/>
                <a:ea typeface="Open Sans" panose="020B0606030504020204" pitchFamily="34" charset="0"/>
                <a:cs typeface="Open Sans" panose="020B0606030504020204" pitchFamily="34" charset="0"/>
              </a:rPr>
              <a:t>§ 6 Verfahrenseröffnung</a:t>
            </a:r>
          </a:p>
          <a:p>
            <a:pPr>
              <a:lnSpc>
                <a:spcPts val="2400"/>
              </a:lnSpc>
            </a:pPr>
            <a:r>
              <a:rPr lang="de-DE" sz="1600">
                <a:latin typeface="Open Sans" panose="020B0606030504020204" pitchFamily="34" charset="0"/>
                <a:ea typeface="Open Sans" panose="020B0606030504020204" pitchFamily="34" charset="0"/>
                <a:cs typeface="Open Sans" panose="020B0606030504020204" pitchFamily="34" charset="0"/>
              </a:rPr>
              <a:t>§ 7 Verfahren</a:t>
            </a:r>
          </a:p>
          <a:p>
            <a:pPr>
              <a:lnSpc>
                <a:spcPts val="2400"/>
              </a:lnSpc>
            </a:pPr>
            <a:r>
              <a:rPr lang="de-DE" sz="160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8 Beschlussfassung</a:t>
            </a:r>
          </a:p>
          <a:p>
            <a:pPr>
              <a:lnSpc>
                <a:spcPts val="2400"/>
              </a:lnSpc>
            </a:pPr>
            <a:r>
              <a:rPr lang="de-DE" sz="160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9 Meldung unerwarteter Risiken und sicherheitsrelevanter Aspekte</a:t>
            </a:r>
          </a:p>
          <a:p>
            <a:pPr>
              <a:lnSpc>
                <a:spcPts val="2400"/>
              </a:lnSpc>
            </a:pPr>
            <a:r>
              <a:rPr lang="de-DE" sz="160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10 Gebühren/Entgelte und Entschädigungen</a:t>
            </a:r>
          </a:p>
          <a:p>
            <a:pPr>
              <a:lnSpc>
                <a:spcPts val="2400"/>
              </a:lnSpc>
            </a:pPr>
            <a:r>
              <a:rPr lang="de-DE" sz="160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11 Schlussvorschriften</a:t>
            </a:r>
          </a:p>
        </p:txBody>
      </p:sp>
      <p:pic>
        <p:nvPicPr>
          <p:cNvPr id="13" name="Grafik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76531" y="1325733"/>
            <a:ext cx="2115161" cy="2969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feld 15"/>
          <p:cNvSpPr txBox="1"/>
          <p:nvPr/>
        </p:nvSpPr>
        <p:spPr>
          <a:xfrm>
            <a:off x="6729864" y="4353279"/>
            <a:ext cx="2608497" cy="276999"/>
          </a:xfrm>
          <a:prstGeom prst="rect">
            <a:avLst/>
          </a:prstGeom>
          <a:noFill/>
        </p:spPr>
        <p:txBody>
          <a:bodyPr wrap="square" rtlCol="0">
            <a:spAutoFit/>
          </a:bodyPr>
          <a:lstStyle/>
          <a:p>
            <a:r>
              <a:rPr lang="de-DE" sz="1200">
                <a:latin typeface="Open Sans" panose="020B0604020202020204" charset="0"/>
                <a:ea typeface="Open Sans" panose="020B0604020202020204" charset="0"/>
                <a:cs typeface="Open Sans" panose="020B0604020202020204" charset="0"/>
              </a:rPr>
              <a:t>1. Tätigkeitsbericht des GA 2016</a:t>
            </a:r>
          </a:p>
        </p:txBody>
      </p:sp>
    </p:spTree>
    <p:extLst>
      <p:ext uri="{BB962C8B-B14F-4D97-AF65-F5344CB8AC3E}">
        <p14:creationId xmlns:p14="http://schemas.microsoft.com/office/powerpoint/2010/main" val="270036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17125" y="289992"/>
            <a:ext cx="8424000" cy="907200"/>
          </a:xfrm>
        </p:spPr>
        <p:txBody>
          <a:bodyPr>
            <a:normAutofit/>
          </a:bodyPr>
          <a:lstStyle/>
          <a:p>
            <a:r>
              <a:rPr lang="de-DE" sz="2500" dirty="0"/>
              <a:t>Was können KEFs für Forschende und Forschungsinstitutionen leisten?</a:t>
            </a:r>
          </a:p>
        </p:txBody>
      </p:sp>
      <p:sp>
        <p:nvSpPr>
          <p:cNvPr id="6" name="Titel 1">
            <a:extLst>
              <a:ext uri="{FF2B5EF4-FFF2-40B4-BE49-F238E27FC236}">
                <a16:creationId xmlns:a16="http://schemas.microsoft.com/office/drawing/2014/main" id="{3AC967B3-1E62-5148-8CC0-B0A7F9ECF9E1}"/>
              </a:ext>
            </a:extLst>
          </p:cNvPr>
          <p:cNvSpPr txBox="1">
            <a:spLocks/>
          </p:cNvSpPr>
          <p:nvPr/>
        </p:nvSpPr>
        <p:spPr>
          <a:xfrm>
            <a:off x="358036" y="1267200"/>
            <a:ext cx="7871564" cy="3194464"/>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400"/>
              </a:lnSpc>
            </a:pP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Risikoabwägung</a:t>
            </a:r>
          </a:p>
          <a:p>
            <a:pPr>
              <a:lnSpc>
                <a:spcPts val="2400"/>
              </a:lnSpc>
              <a:spcAft>
                <a:spcPts val="600"/>
              </a:spcAft>
            </a:pPr>
            <a:r>
              <a:rPr lang="de-DE" sz="1200" dirty="0">
                <a:latin typeface="Open Sans" panose="020B0606030504020204" pitchFamily="34" charset="0"/>
                <a:ea typeface="Open Sans" panose="020B0606030504020204" pitchFamily="34" charset="0"/>
                <a:cs typeface="Open Sans" panose="020B0606030504020204" pitchFamily="34" charset="0"/>
              </a:rPr>
              <a:t>Da KEFs in der Regel interdisziplinär besetzt sind, können sie entsprechende Kompetenzen, etwa aus Ethik, Recht und den Geisteswissenschaften, bei der Risiko-Nutzen-Abwägung in sicherheitsrelevanten Forschungsfragen beisteuern.</a:t>
            </a:r>
          </a:p>
          <a:p>
            <a:pPr>
              <a:lnSpc>
                <a:spcPts val="2400"/>
              </a:lnSpc>
            </a:pP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Sensibilisierung</a:t>
            </a:r>
          </a:p>
          <a:p>
            <a:pPr>
              <a:lnSpc>
                <a:spcPts val="2400"/>
              </a:lnSpc>
              <a:spcAft>
                <a:spcPts val="600"/>
              </a:spcAft>
            </a:pPr>
            <a:r>
              <a:rPr lang="de-DE" sz="1200" dirty="0">
                <a:latin typeface="Open Sans" panose="020B0606030504020204" pitchFamily="34" charset="0"/>
                <a:ea typeface="Open Sans" panose="020B0606030504020204" pitchFamily="34" charset="0"/>
                <a:cs typeface="Open Sans" panose="020B0606030504020204" pitchFamily="34" charset="0"/>
              </a:rPr>
              <a:t>KEFs können Forschende für sicherheitsrelevante Aspekte der eigenen Arbeit sensibilisieren, z.B. durch Beratungsangebote und regelmäßige Veranstaltungen zu missbrauchsgefährdeten Forschungsbereichen.</a:t>
            </a:r>
          </a:p>
          <a:p>
            <a:pPr>
              <a:lnSpc>
                <a:spcPts val="2400"/>
              </a:lnSpc>
            </a:pP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Eigenverantwortung</a:t>
            </a:r>
          </a:p>
          <a:p>
            <a:pPr>
              <a:lnSpc>
                <a:spcPts val="2400"/>
              </a:lnSpc>
            </a:pPr>
            <a:r>
              <a:rPr lang="de-DE" sz="1200" dirty="0">
                <a:latin typeface="Open Sans" panose="020B0606030504020204" pitchFamily="34" charset="0"/>
                <a:ea typeface="Open Sans" panose="020B0606030504020204" pitchFamily="34" charset="0"/>
                <a:cs typeface="Open Sans" panose="020B0606030504020204" pitchFamily="34" charset="0"/>
              </a:rPr>
              <a:t>KEFs sind ein wichtiges Instrument bei der Stärkung des eigenverantwortlichen Umgangs Forschender mit und der Minimierung von Missbrauchsrisiken der eigenen Forschung, z B. durch Beratung und Kompetenzbildung.</a:t>
            </a:r>
          </a:p>
        </p:txBody>
      </p:sp>
    </p:spTree>
    <p:extLst>
      <p:ext uri="{BB962C8B-B14F-4D97-AF65-F5344CB8AC3E}">
        <p14:creationId xmlns:p14="http://schemas.microsoft.com/office/powerpoint/2010/main" val="646954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17125" y="289992"/>
            <a:ext cx="8424000" cy="907200"/>
          </a:xfrm>
        </p:spPr>
        <p:txBody>
          <a:bodyPr>
            <a:normAutofit/>
          </a:bodyPr>
          <a:lstStyle/>
          <a:p>
            <a:r>
              <a:rPr lang="de-DE" sz="2500" dirty="0"/>
              <a:t>Was können KEFs für Forschende und Forschungsinstitutionen leisten?</a:t>
            </a:r>
          </a:p>
        </p:txBody>
      </p:sp>
      <p:sp>
        <p:nvSpPr>
          <p:cNvPr id="6" name="Titel 1">
            <a:extLst>
              <a:ext uri="{FF2B5EF4-FFF2-40B4-BE49-F238E27FC236}">
                <a16:creationId xmlns:a16="http://schemas.microsoft.com/office/drawing/2014/main" id="{3AC967B3-1E62-5148-8CC0-B0A7F9ECF9E1}"/>
              </a:ext>
            </a:extLst>
          </p:cNvPr>
          <p:cNvSpPr txBox="1">
            <a:spLocks/>
          </p:cNvSpPr>
          <p:nvPr/>
        </p:nvSpPr>
        <p:spPr>
          <a:xfrm>
            <a:off x="358037" y="1267200"/>
            <a:ext cx="7981630" cy="3502241"/>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2400"/>
              </a:lnSpc>
            </a:pP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Fördervoraussetzung</a:t>
            </a:r>
          </a:p>
          <a:p>
            <a:pPr>
              <a:lnSpc>
                <a:spcPts val="2400"/>
              </a:lnSpc>
              <a:spcAft>
                <a:spcPts val="600"/>
              </a:spcAft>
            </a:pPr>
            <a:r>
              <a:rPr lang="de-DE" sz="1200" dirty="0">
                <a:latin typeface="Open Sans" panose="020B0606030504020204" pitchFamily="34" charset="0"/>
                <a:ea typeface="Open Sans" panose="020B0606030504020204" pitchFamily="34" charset="0"/>
                <a:cs typeface="Open Sans" panose="020B0606030504020204" pitchFamily="34" charset="0"/>
              </a:rPr>
              <a:t>KEFs können helfen, Forschungsvorhaben ethisch einzuordnen und damit die Voraussetzung für die Begutachtung von Förderungsanträgen in besonders missbrauchsgefährdeten Forschungsbereichen schaffen.</a:t>
            </a:r>
          </a:p>
          <a:p>
            <a:pPr>
              <a:lnSpc>
                <a:spcPts val="2400"/>
              </a:lnSpc>
            </a:pP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Absicherung</a:t>
            </a:r>
          </a:p>
          <a:p>
            <a:pPr>
              <a:lnSpc>
                <a:spcPts val="2400"/>
              </a:lnSpc>
              <a:spcAft>
                <a:spcPts val="600"/>
              </a:spcAft>
            </a:pPr>
            <a:r>
              <a:rPr lang="de-DE" sz="1200" dirty="0">
                <a:latin typeface="Open Sans" panose="020B0606030504020204" pitchFamily="34" charset="0"/>
                <a:ea typeface="Open Sans" panose="020B0606030504020204" pitchFamily="34" charset="0"/>
                <a:cs typeface="Open Sans" panose="020B0606030504020204" pitchFamily="34" charset="0"/>
              </a:rPr>
              <a:t>KEFs können durch ethische Bewertungen im Rahmen ihrer Beratungen sicherheitsrelevante Forschungsarbeiten, zum Beispiel bei internationalen Forschungskooperationen, legitimieren und damit Forschende absichern.</a:t>
            </a:r>
          </a:p>
          <a:p>
            <a:pPr>
              <a:lnSpc>
                <a:spcPts val="2400"/>
              </a:lnSpc>
            </a:pPr>
            <a:r>
              <a:rPr lang="de-DE" sz="1600" b="1" dirty="0">
                <a:latin typeface="Open Sans ExtraBold" panose="020B0606030504020204" pitchFamily="34" charset="0"/>
                <a:ea typeface="Open Sans ExtraBold" panose="020B0606030504020204" pitchFamily="34" charset="0"/>
                <a:cs typeface="Open Sans ExtraBold" panose="020B0606030504020204" pitchFamily="34" charset="0"/>
              </a:rPr>
              <a:t>Reflexion und Transparenz</a:t>
            </a:r>
          </a:p>
          <a:p>
            <a:pPr>
              <a:lnSpc>
                <a:spcPts val="2400"/>
              </a:lnSpc>
            </a:pPr>
            <a:r>
              <a:rPr lang="de-DE" sz="1200" dirty="0">
                <a:latin typeface="Open Sans" panose="020B0606030504020204" pitchFamily="34" charset="0"/>
                <a:ea typeface="Open Sans" panose="020B0606030504020204" pitchFamily="34" charset="0"/>
                <a:cs typeface="Open Sans" panose="020B0606030504020204" pitchFamily="34" charset="0"/>
              </a:rPr>
              <a:t>Indem sie durch interdisziplinäre Beratungsverfahren und öffentliche Veranstaltungen für Transparenz sorgen und ethische Reflexionen fördern, können KEFs helfen, das Vertrauen der Bevölkerung in die Forschungsfreiheit zu stärken.</a:t>
            </a:r>
          </a:p>
        </p:txBody>
      </p:sp>
    </p:spTree>
    <p:extLst>
      <p:ext uri="{BB962C8B-B14F-4D97-AF65-F5344CB8AC3E}">
        <p14:creationId xmlns:p14="http://schemas.microsoft.com/office/powerpoint/2010/main" val="3940941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31316" y="219086"/>
            <a:ext cx="8424000" cy="907200"/>
          </a:xfrm>
        </p:spPr>
        <p:txBody>
          <a:bodyPr>
            <a:normAutofit/>
          </a:bodyPr>
          <a:lstStyle/>
          <a:p>
            <a:r>
              <a:rPr lang="de-DE" dirty="0"/>
              <a:t>Ansprechpersonen und Kommissionen zum Umgang mit sicherheitsrelevanter Forschung</a:t>
            </a:r>
          </a:p>
        </p:txBody>
      </p:sp>
      <p:pic>
        <p:nvPicPr>
          <p:cNvPr id="4" name="Grafik 3">
            <a:extLst>
              <a:ext uri="{FF2B5EF4-FFF2-40B4-BE49-F238E27FC236}">
                <a16:creationId xmlns:a16="http://schemas.microsoft.com/office/drawing/2014/main" id="{3FB4A851-B70C-A61B-18C4-2BD192DB43B2}"/>
              </a:ext>
            </a:extLst>
          </p:cNvPr>
          <p:cNvPicPr>
            <a:picLocks noChangeAspect="1"/>
          </p:cNvPicPr>
          <p:nvPr/>
        </p:nvPicPr>
        <p:blipFill>
          <a:blip r:embed="rId2"/>
          <a:stretch>
            <a:fillRect/>
          </a:stretch>
        </p:blipFill>
        <p:spPr>
          <a:xfrm>
            <a:off x="1817349" y="1126286"/>
            <a:ext cx="5509301" cy="3731411"/>
          </a:xfrm>
          <a:prstGeom prst="rect">
            <a:avLst/>
          </a:prstGeom>
        </p:spPr>
      </p:pic>
    </p:spTree>
    <p:extLst>
      <p:ext uri="{BB962C8B-B14F-4D97-AF65-F5344CB8AC3E}">
        <p14:creationId xmlns:p14="http://schemas.microsoft.com/office/powerpoint/2010/main" val="2132674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07763-2E96-4E4C-A03B-6BAF1B2BA5FC}"/>
              </a:ext>
            </a:extLst>
          </p:cNvPr>
          <p:cNvSpPr>
            <a:spLocks noGrp="1"/>
          </p:cNvSpPr>
          <p:nvPr>
            <p:ph type="title"/>
          </p:nvPr>
        </p:nvSpPr>
        <p:spPr>
          <a:xfrm>
            <a:off x="359999" y="187036"/>
            <a:ext cx="8424000" cy="907200"/>
          </a:xfrm>
        </p:spPr>
        <p:txBody>
          <a:bodyPr/>
          <a:lstStyle/>
          <a:p>
            <a:r>
              <a:rPr lang="de-DE"/>
              <a:t>Inhaltsverzeichnis</a:t>
            </a:r>
          </a:p>
        </p:txBody>
      </p:sp>
      <p:sp>
        <p:nvSpPr>
          <p:cNvPr id="3" name="Inhaltsplatzhalter 2">
            <a:extLst>
              <a:ext uri="{FF2B5EF4-FFF2-40B4-BE49-F238E27FC236}">
                <a16:creationId xmlns:a16="http://schemas.microsoft.com/office/drawing/2014/main" id="{3F1B9B5E-47B9-1A41-909F-6260D9BDCDF0}"/>
              </a:ext>
            </a:extLst>
          </p:cNvPr>
          <p:cNvSpPr>
            <a:spLocks noGrp="1"/>
          </p:cNvSpPr>
          <p:nvPr>
            <p:ph idx="1"/>
          </p:nvPr>
        </p:nvSpPr>
        <p:spPr>
          <a:xfrm>
            <a:off x="179999" y="965805"/>
            <a:ext cx="8784001" cy="3352030"/>
          </a:xfrm>
        </p:spPr>
        <p:txBody>
          <a:bodyPr vert="horz" lIns="91440" tIns="45720" rIns="91440" bIns="45720" rtlCol="0" anchor="t">
            <a:noAutofit/>
          </a:bodyPr>
          <a:lstStyle/>
          <a:p>
            <a:pPr marL="914400" lvl="1" indent="-375920">
              <a:spcBef>
                <a:spcPts val="600"/>
              </a:spcBef>
              <a:buFont typeface="+mj-lt"/>
              <a:buAutoNum type="arabicPeriod"/>
            </a:pPr>
            <a:r>
              <a:rPr lang="de-DE" sz="1600" b="1" dirty="0">
                <a:latin typeface="Open Sans ExtraBold"/>
                <a:ea typeface="Open Sans ExtraBold"/>
                <a:cs typeface="Open Sans ExtraBold"/>
              </a:rPr>
              <a:t>Informationen zu DFG und Leopoldina</a:t>
            </a:r>
          </a:p>
          <a:p>
            <a:pPr marL="914400" lvl="1" indent="-375920">
              <a:spcBef>
                <a:spcPts val="600"/>
              </a:spcBef>
              <a:buFont typeface="+mj-lt"/>
              <a:buAutoNum type="arabicPeriod"/>
            </a:pPr>
            <a:r>
              <a:rPr lang="de-DE" sz="1600" b="1" dirty="0">
                <a:latin typeface="Open Sans ExtraBold"/>
                <a:ea typeface="Open Sans ExtraBold"/>
                <a:cs typeface="Open Sans ExtraBold"/>
              </a:rPr>
              <a:t>Sicherheitsrelevante Forschung</a:t>
            </a:r>
          </a:p>
          <a:p>
            <a:pPr marL="1166495" lvl="4" indent="-285750">
              <a:spcBef>
                <a:spcPts val="600"/>
              </a:spcBef>
            </a:pPr>
            <a:r>
              <a:rPr lang="de-DE" sz="1400" dirty="0">
                <a:latin typeface="Open Sans"/>
                <a:ea typeface="Open Sans"/>
                <a:cs typeface="Open Sans"/>
              </a:rPr>
              <a:t>Hintergrund, Definition</a:t>
            </a:r>
          </a:p>
          <a:p>
            <a:pPr marL="1166495" lvl="4" indent="-285750">
              <a:spcBef>
                <a:spcPts val="600"/>
              </a:spcBef>
            </a:pPr>
            <a:r>
              <a:rPr lang="de-DE" sz="1400" dirty="0">
                <a:latin typeface="Open Sans"/>
                <a:ea typeface="Open Sans"/>
                <a:cs typeface="Open Sans"/>
              </a:rPr>
              <a:t>Empfehlungen zum Umgang mit sicherheitsrelevanter Forschung</a:t>
            </a:r>
          </a:p>
          <a:p>
            <a:pPr marL="914400" lvl="1" indent="-375920">
              <a:spcBef>
                <a:spcPts val="600"/>
              </a:spcBef>
              <a:buFont typeface="+mj-lt"/>
              <a:buAutoNum type="arabicPeriod"/>
            </a:pPr>
            <a:r>
              <a:rPr lang="de-DE" sz="1600" b="1" dirty="0">
                <a:latin typeface="Open Sans ExtraBold"/>
                <a:ea typeface="Open Sans ExtraBold"/>
                <a:cs typeface="Open Sans ExtraBold"/>
              </a:rPr>
              <a:t>Gemeinsamer Ausschuss zum Umgang mit sicherheitsrelevanter Forschung</a:t>
            </a:r>
          </a:p>
          <a:p>
            <a:pPr marL="1166495" lvl="4" indent="-285750">
              <a:spcBef>
                <a:spcPts val="600"/>
              </a:spcBef>
            </a:pPr>
            <a:r>
              <a:rPr lang="de-DE" sz="1400" dirty="0">
                <a:latin typeface="Open Sans"/>
                <a:ea typeface="Open Sans"/>
                <a:cs typeface="Open Sans"/>
              </a:rPr>
              <a:t>Ziele, Arbeitsweise, Bilanz</a:t>
            </a:r>
          </a:p>
          <a:p>
            <a:pPr marL="1166495" lvl="4" indent="-285750">
              <a:spcBef>
                <a:spcPts val="600"/>
              </a:spcBef>
            </a:pPr>
            <a:r>
              <a:rPr lang="de-DE" sz="1400" dirty="0">
                <a:latin typeface="Open Sans"/>
                <a:ea typeface="Open Sans"/>
                <a:cs typeface="Open Sans"/>
              </a:rPr>
              <a:t>Leitfragen zur ethischen Bewertung sicherheitsrelevanter Forschung</a:t>
            </a:r>
          </a:p>
          <a:p>
            <a:pPr marL="1166495" lvl="4" indent="-285750">
              <a:spcBef>
                <a:spcPts val="600"/>
              </a:spcBef>
            </a:pPr>
            <a:r>
              <a:rPr lang="de-DE" sz="1400" dirty="0">
                <a:latin typeface="Open Sans"/>
                <a:ea typeface="Open Sans"/>
                <a:cs typeface="Open Sans"/>
              </a:rPr>
              <a:t>Fallbeispiele für sicherheitsrelevante Forschung</a:t>
            </a:r>
          </a:p>
          <a:p>
            <a:pPr marL="1166495" lvl="4" indent="-285750">
              <a:spcBef>
                <a:spcPts val="600"/>
              </a:spcBef>
            </a:pPr>
            <a:r>
              <a:rPr lang="de-DE" sz="1400" dirty="0">
                <a:latin typeface="Open Sans"/>
                <a:ea typeface="Open Sans"/>
                <a:cs typeface="Open Sans"/>
              </a:rPr>
              <a:t>Leistungen und Herausforderungen der KEFs</a:t>
            </a:r>
          </a:p>
          <a:p>
            <a:pPr marL="914400" lvl="1" indent="-375920">
              <a:spcBef>
                <a:spcPts val="600"/>
              </a:spcBef>
              <a:buFont typeface="+mj-lt"/>
              <a:buAutoNum type="arabicPeriod"/>
            </a:pPr>
            <a:r>
              <a:rPr lang="de-DE" sz="1600" b="1" dirty="0">
                <a:latin typeface="Open Sans ExtraBold"/>
                <a:ea typeface="Open Sans ExtraBold"/>
                <a:cs typeface="Open Sans ExtraBold"/>
              </a:rPr>
              <a:t>Rahmenbedingungen für sicherheitsrelevante Forschung</a:t>
            </a:r>
          </a:p>
          <a:p>
            <a:pPr marL="1166495" lvl="4" indent="-285750">
              <a:spcBef>
                <a:spcPts val="600"/>
              </a:spcBef>
            </a:pPr>
            <a:r>
              <a:rPr lang="de-DE" sz="1400" dirty="0">
                <a:latin typeface="Open Sans"/>
                <a:ea typeface="Open Sans"/>
                <a:cs typeface="Open Sans"/>
              </a:rPr>
              <a:t>Rechtliche Rahmenbedingungen</a:t>
            </a:r>
          </a:p>
          <a:p>
            <a:pPr marL="1166495" lvl="4" indent="-285750">
              <a:spcBef>
                <a:spcPts val="600"/>
              </a:spcBef>
            </a:pPr>
            <a:r>
              <a:rPr lang="de-DE" sz="1400" dirty="0">
                <a:latin typeface="Open Sans"/>
                <a:ea typeface="Open Sans"/>
                <a:cs typeface="Open Sans"/>
              </a:rPr>
              <a:t>Förderung sicherheitsrelevanter Forschung</a:t>
            </a:r>
          </a:p>
          <a:p>
            <a:pPr marL="914400" lvl="1" indent="-375920">
              <a:spcBef>
                <a:spcPts val="600"/>
              </a:spcBef>
              <a:buFont typeface="+mj-lt"/>
              <a:buAutoNum type="arabicPeriod"/>
            </a:pPr>
            <a:r>
              <a:rPr lang="de-DE" sz="1600" b="1" dirty="0">
                <a:latin typeface="Open Sans ExtraBold"/>
                <a:ea typeface="Open Sans ExtraBold"/>
                <a:cs typeface="Open Sans ExtraBold"/>
              </a:rPr>
              <a:t>Zusammenfassung und Ausblick</a:t>
            </a:r>
          </a:p>
          <a:p>
            <a:pPr marL="0" lvl="1" indent="0">
              <a:spcBef>
                <a:spcPts val="600"/>
              </a:spcBef>
              <a:buNone/>
            </a:pPr>
            <a:endParaRPr lang="de-DE" sz="600" b="1" dirty="0"/>
          </a:p>
          <a:p>
            <a:pPr marL="233045" lvl="1" indent="-285750">
              <a:spcBef>
                <a:spcPts val="600"/>
              </a:spcBef>
            </a:pPr>
            <a:endParaRPr lang="de-DE" sz="600" b="1" dirty="0"/>
          </a:p>
          <a:p>
            <a:pPr marL="290195" lvl="2" indent="0">
              <a:spcBef>
                <a:spcPts val="600"/>
              </a:spcBef>
              <a:buNone/>
            </a:pPr>
            <a:endParaRPr lang="de-DE" sz="500" b="1" dirty="0"/>
          </a:p>
          <a:p>
            <a:pPr marL="918845" lvl="3" indent="-285750">
              <a:spcBef>
                <a:spcPts val="600"/>
              </a:spcBef>
            </a:pPr>
            <a:endParaRPr lang="de-DE" sz="600" dirty="0"/>
          </a:p>
        </p:txBody>
      </p:sp>
    </p:spTree>
    <p:extLst>
      <p:ext uri="{BB962C8B-B14F-4D97-AF65-F5344CB8AC3E}">
        <p14:creationId xmlns:p14="http://schemas.microsoft.com/office/powerpoint/2010/main" val="2988877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58406" y="79748"/>
            <a:ext cx="8424000" cy="907200"/>
          </a:xfrm>
        </p:spPr>
        <p:txBody>
          <a:bodyPr>
            <a:normAutofit/>
          </a:bodyPr>
          <a:lstStyle/>
          <a:p>
            <a:r>
              <a:rPr lang="de-DE"/>
              <a:t>Webseite des Gemeinsamen Ausschusses</a:t>
            </a:r>
          </a:p>
        </p:txBody>
      </p:sp>
      <p:sp>
        <p:nvSpPr>
          <p:cNvPr id="9" name="Rechteck 8"/>
          <p:cNvSpPr/>
          <p:nvPr/>
        </p:nvSpPr>
        <p:spPr>
          <a:xfrm>
            <a:off x="343433" y="4520952"/>
            <a:ext cx="2723325" cy="217165"/>
          </a:xfrm>
          <a:prstGeom prst="rect">
            <a:avLst/>
          </a:prstGeom>
        </p:spPr>
        <p:txBody>
          <a:bodyPr wrap="square">
            <a:spAutoFit/>
          </a:bodyPr>
          <a:lstStyle/>
          <a:p>
            <a:r>
              <a:rPr lang="de-DE" sz="1050" dirty="0" err="1">
                <a:latin typeface="Open Sans" panose="020B0604020202020204" charset="0"/>
                <a:ea typeface="Open Sans" panose="020B0604020202020204" charset="0"/>
                <a:cs typeface="Open Sans" panose="020B0604020202020204" charset="0"/>
              </a:rPr>
              <a:t>www.sicherheitsrelevante-forschung.org</a:t>
            </a:r>
            <a:endParaRPr lang="de-DE" sz="1050" dirty="0">
              <a:latin typeface="Open Sans" panose="020B0604020202020204" charset="0"/>
              <a:ea typeface="Open Sans" panose="020B0604020202020204" charset="0"/>
              <a:cs typeface="Open Sans" panose="020B0604020202020204" charset="0"/>
            </a:endParaRPr>
          </a:p>
          <a:p>
            <a:endParaRPr lang="de-DE" sz="1100" dirty="0"/>
          </a:p>
        </p:txBody>
      </p:sp>
      <p:sp>
        <p:nvSpPr>
          <p:cNvPr id="2" name="Textfeld 1">
            <a:extLst>
              <a:ext uri="{FF2B5EF4-FFF2-40B4-BE49-F238E27FC236}">
                <a16:creationId xmlns:a16="http://schemas.microsoft.com/office/drawing/2014/main" id="{F704BFDA-6D11-3F02-A5D8-3A4ACB9B77CC}"/>
              </a:ext>
            </a:extLst>
          </p:cNvPr>
          <p:cNvSpPr txBox="1"/>
          <p:nvPr/>
        </p:nvSpPr>
        <p:spPr>
          <a:xfrm>
            <a:off x="6385420" y="1134534"/>
            <a:ext cx="2296986" cy="2585323"/>
          </a:xfrm>
          <a:prstGeom prst="rect">
            <a:avLst/>
          </a:prstGeom>
          <a:noFill/>
        </p:spPr>
        <p:txBody>
          <a:bodyPr wrap="square" rtlCol="0">
            <a:spAutoFit/>
          </a:bodyPr>
          <a:lstStyle/>
          <a:p>
            <a:pPr marL="285750" indent="-285750">
              <a:buFont typeface="Arial" panose="020B0604020202020204" pitchFamily="34" charset="0"/>
              <a:buChar char="•"/>
            </a:pPr>
            <a:r>
              <a:rPr lang="de-DE"/>
              <a:t>Definitionen</a:t>
            </a:r>
          </a:p>
          <a:p>
            <a:pPr marL="285750" indent="-285750">
              <a:buFont typeface="Arial" panose="020B0604020202020204" pitchFamily="34" charset="0"/>
              <a:buChar char="•"/>
            </a:pPr>
            <a:r>
              <a:rPr lang="de-DE"/>
              <a:t>Fallbeispiele</a:t>
            </a:r>
          </a:p>
          <a:p>
            <a:pPr marL="285750" indent="-285750">
              <a:buFont typeface="Arial" panose="020B0604020202020204" pitchFamily="34" charset="0"/>
              <a:buChar char="•"/>
            </a:pPr>
            <a:r>
              <a:rPr lang="de-DE"/>
              <a:t>Tagungsberichte</a:t>
            </a:r>
          </a:p>
          <a:p>
            <a:pPr marL="285750" indent="-285750">
              <a:buFont typeface="Arial" panose="020B0604020202020204" pitchFamily="34" charset="0"/>
              <a:buChar char="•"/>
            </a:pPr>
            <a:r>
              <a:rPr lang="de-DE"/>
              <a:t>annotiertes Publikationsarchiv</a:t>
            </a:r>
          </a:p>
          <a:p>
            <a:pPr marL="285750" indent="-285750">
              <a:buFont typeface="Arial" panose="020B0604020202020204" pitchFamily="34" charset="0"/>
              <a:buChar char="•"/>
            </a:pPr>
            <a:r>
              <a:rPr lang="de-DE"/>
              <a:t>Materialien für die Lehre</a:t>
            </a:r>
          </a:p>
          <a:p>
            <a:pPr marL="285750" indent="-285750">
              <a:buFont typeface="Arial" panose="020B0604020202020204" pitchFamily="34" charset="0"/>
              <a:buChar char="•"/>
            </a:pPr>
            <a:r>
              <a:rPr lang="de-DE"/>
              <a:t>Kontaktlisten</a:t>
            </a:r>
          </a:p>
          <a:p>
            <a:pPr marL="285750" indent="-285750">
              <a:buFont typeface="Arial" panose="020B0604020202020204" pitchFamily="34" charset="0"/>
              <a:buChar char="•"/>
            </a:pPr>
            <a:r>
              <a:rPr lang="de-DE"/>
              <a:t>...</a:t>
            </a:r>
          </a:p>
        </p:txBody>
      </p:sp>
      <p:pic>
        <p:nvPicPr>
          <p:cNvPr id="6" name="Grafik 5">
            <a:extLst>
              <a:ext uri="{FF2B5EF4-FFF2-40B4-BE49-F238E27FC236}">
                <a16:creationId xmlns:a16="http://schemas.microsoft.com/office/drawing/2014/main" id="{DF9EB018-8B24-BCE6-C84B-674685EC9D93}"/>
              </a:ext>
            </a:extLst>
          </p:cNvPr>
          <p:cNvPicPr>
            <a:picLocks noChangeAspect="1"/>
          </p:cNvPicPr>
          <p:nvPr/>
        </p:nvPicPr>
        <p:blipFill>
          <a:blip r:embed="rId3"/>
          <a:stretch>
            <a:fillRect/>
          </a:stretch>
        </p:blipFill>
        <p:spPr>
          <a:xfrm>
            <a:off x="461594" y="986948"/>
            <a:ext cx="5839519" cy="3242374"/>
          </a:xfrm>
          <a:prstGeom prst="rect">
            <a:avLst/>
          </a:prstGeom>
          <a:ln>
            <a:solidFill>
              <a:schemeClr val="tx1"/>
            </a:solidFill>
          </a:ln>
        </p:spPr>
      </p:pic>
    </p:spTree>
    <p:extLst>
      <p:ext uri="{BB962C8B-B14F-4D97-AF65-F5344CB8AC3E}">
        <p14:creationId xmlns:p14="http://schemas.microsoft.com/office/powerpoint/2010/main" val="105439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258893" y="1489388"/>
            <a:ext cx="4159734" cy="2862322"/>
          </a:xfrm>
          <a:prstGeom prst="rect">
            <a:avLst/>
          </a:prstGeom>
          <a:noFill/>
        </p:spPr>
        <p:txBody>
          <a:bodyPr wrap="square" lIns="91440" tIns="45720" rIns="91440" bIns="45720" rtlCol="0" anchor="t">
            <a:spAutoFit/>
          </a:bodyPr>
          <a:lstStyle/>
          <a:p>
            <a:r>
              <a:rPr lang="de-DE" b="1" dirty="0">
                <a:latin typeface="Open Sans ExtraBold" panose="020B0604020202020204" charset="0"/>
                <a:ea typeface="Open Sans ExtraBold" panose="020B0604020202020204" charset="0"/>
                <a:cs typeface="Open Sans ExtraBold" panose="020B0604020202020204" charset="0"/>
              </a:rPr>
              <a:t>&gt; 150 Einträge von: </a:t>
            </a:r>
          </a:p>
          <a:p>
            <a:r>
              <a:rPr lang="de-DE" dirty="0">
                <a:latin typeface="Open Sans" panose="020B0604020202020204" charset="0"/>
                <a:ea typeface="Open Sans" panose="020B0604020202020204" charset="0"/>
                <a:cs typeface="Open Sans" panose="020B0604020202020204" charset="0"/>
              </a:rPr>
              <a:t>Hochschulen, außeruniversitären Forschungseinrichtungen und -organisationen, Ressortforschungseinrichtungen, Fachgesellschaften und ein Industrieverband</a:t>
            </a:r>
          </a:p>
          <a:p>
            <a:r>
              <a:rPr lang="de-DE" b="1" dirty="0">
                <a:latin typeface="Open Sans ExtraBold" panose="020B0604020202020204" charset="0"/>
                <a:ea typeface="Open Sans ExtraBold" panose="020B0604020202020204" charset="0"/>
                <a:cs typeface="Open Sans ExtraBold" panose="020B0604020202020204" charset="0"/>
              </a:rPr>
              <a:t>&gt; ca. 100 Kommissionen für Ethik sicherheitsrelevanter Forschung (KEF)</a:t>
            </a:r>
          </a:p>
        </p:txBody>
      </p:sp>
      <p:sp>
        <p:nvSpPr>
          <p:cNvPr id="9" name="Titel 2"/>
          <p:cNvSpPr>
            <a:spLocks noGrp="1"/>
          </p:cNvSpPr>
          <p:nvPr>
            <p:ph type="title"/>
          </p:nvPr>
        </p:nvSpPr>
        <p:spPr>
          <a:xfrm>
            <a:off x="258406" y="79748"/>
            <a:ext cx="8424000" cy="907200"/>
          </a:xfrm>
        </p:spPr>
        <p:txBody>
          <a:bodyPr>
            <a:normAutofit/>
          </a:bodyPr>
          <a:lstStyle/>
          <a:p>
            <a:r>
              <a:rPr lang="de-DE"/>
              <a:t>Webseite des Gemeinsamen Ausschusses</a:t>
            </a:r>
          </a:p>
        </p:txBody>
      </p:sp>
      <p:pic>
        <p:nvPicPr>
          <p:cNvPr id="3" name="Grafik 2">
            <a:extLst>
              <a:ext uri="{FF2B5EF4-FFF2-40B4-BE49-F238E27FC236}">
                <a16:creationId xmlns:a16="http://schemas.microsoft.com/office/drawing/2014/main" id="{82A857E4-2C81-D40C-89D0-C71D8C492114}"/>
              </a:ext>
            </a:extLst>
          </p:cNvPr>
          <p:cNvPicPr>
            <a:picLocks noChangeAspect="1"/>
          </p:cNvPicPr>
          <p:nvPr/>
        </p:nvPicPr>
        <p:blipFill rotWithShape="1">
          <a:blip r:embed="rId2"/>
          <a:srcRect l="25322" t="7916" r="19405" b="1056"/>
          <a:stretch/>
        </p:blipFill>
        <p:spPr>
          <a:xfrm>
            <a:off x="4756750" y="802432"/>
            <a:ext cx="4296017" cy="3873140"/>
          </a:xfrm>
          <a:prstGeom prst="rect">
            <a:avLst/>
          </a:prstGeom>
          <a:ln w="6350">
            <a:solidFill>
              <a:schemeClr val="tx1"/>
            </a:solidFill>
          </a:ln>
        </p:spPr>
      </p:pic>
      <p:sp>
        <p:nvSpPr>
          <p:cNvPr id="4" name="Textfeld 3">
            <a:extLst>
              <a:ext uri="{FF2B5EF4-FFF2-40B4-BE49-F238E27FC236}">
                <a16:creationId xmlns:a16="http://schemas.microsoft.com/office/drawing/2014/main" id="{E4931EB5-C17F-BB04-7918-1953C1C62930}"/>
              </a:ext>
            </a:extLst>
          </p:cNvPr>
          <p:cNvSpPr txBox="1"/>
          <p:nvPr/>
        </p:nvSpPr>
        <p:spPr>
          <a:xfrm>
            <a:off x="4680548" y="4671340"/>
            <a:ext cx="4572000" cy="276999"/>
          </a:xfrm>
          <a:prstGeom prst="rect">
            <a:avLst/>
          </a:prstGeom>
          <a:noFill/>
        </p:spPr>
        <p:txBody>
          <a:bodyPr wrap="square">
            <a:spAutoFit/>
          </a:bodyPr>
          <a:lstStyle/>
          <a:p>
            <a:r>
              <a:rPr lang="de-DE" sz="1200" dirty="0" err="1"/>
              <a:t>www.sicherheitsrelevante-forschung.org</a:t>
            </a:r>
            <a:r>
              <a:rPr lang="de-DE" sz="1200" dirty="0"/>
              <a:t>/</a:t>
            </a:r>
            <a:r>
              <a:rPr lang="de-DE" sz="1200" dirty="0" err="1"/>
              <a:t>ansprechpersonen</a:t>
            </a:r>
            <a:r>
              <a:rPr lang="de-DE" sz="1200" dirty="0"/>
              <a:t>/</a:t>
            </a:r>
          </a:p>
        </p:txBody>
      </p:sp>
    </p:spTree>
    <p:extLst>
      <p:ext uri="{BB962C8B-B14F-4D97-AF65-F5344CB8AC3E}">
        <p14:creationId xmlns:p14="http://schemas.microsoft.com/office/powerpoint/2010/main" val="1007880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p:cNvSpPr>
            <a:spLocks noGrp="1"/>
          </p:cNvSpPr>
          <p:nvPr>
            <p:ph type="title"/>
          </p:nvPr>
        </p:nvSpPr>
        <p:spPr>
          <a:xfrm>
            <a:off x="258406" y="79748"/>
            <a:ext cx="8424000" cy="907200"/>
          </a:xfrm>
        </p:spPr>
        <p:txBody>
          <a:bodyPr>
            <a:normAutofit/>
          </a:bodyPr>
          <a:lstStyle/>
          <a:p>
            <a:r>
              <a:rPr lang="de-DE"/>
              <a:t>Webseite des Gemeinsamen Ausschusses</a:t>
            </a:r>
          </a:p>
        </p:txBody>
      </p:sp>
      <p:pic>
        <p:nvPicPr>
          <p:cNvPr id="3" name="Grafik 2">
            <a:extLst>
              <a:ext uri="{FF2B5EF4-FFF2-40B4-BE49-F238E27FC236}">
                <a16:creationId xmlns:a16="http://schemas.microsoft.com/office/drawing/2014/main" id="{82A857E4-2C81-D40C-89D0-C71D8C492114}"/>
              </a:ext>
            </a:extLst>
          </p:cNvPr>
          <p:cNvPicPr>
            <a:picLocks noChangeAspect="1"/>
          </p:cNvPicPr>
          <p:nvPr/>
        </p:nvPicPr>
        <p:blipFill rotWithShape="1">
          <a:blip r:embed="rId2"/>
          <a:srcRect l="25322" t="7916" r="19405" b="1056"/>
          <a:stretch/>
        </p:blipFill>
        <p:spPr>
          <a:xfrm>
            <a:off x="4756750" y="802426"/>
            <a:ext cx="4296017" cy="3873140"/>
          </a:xfrm>
          <a:prstGeom prst="rect">
            <a:avLst/>
          </a:prstGeom>
          <a:ln w="6350">
            <a:solidFill>
              <a:schemeClr val="tx1"/>
            </a:solidFill>
          </a:ln>
        </p:spPr>
      </p:pic>
      <p:sp>
        <p:nvSpPr>
          <p:cNvPr id="4" name="Dreieck 1">
            <a:extLst>
              <a:ext uri="{FF2B5EF4-FFF2-40B4-BE49-F238E27FC236}">
                <a16:creationId xmlns:a16="http://schemas.microsoft.com/office/drawing/2014/main" id="{FBE764A0-E3E7-5D52-352B-D72A429FA3DA}"/>
              </a:ext>
            </a:extLst>
          </p:cNvPr>
          <p:cNvSpPr/>
          <p:nvPr/>
        </p:nvSpPr>
        <p:spPr>
          <a:xfrm rot="5400000">
            <a:off x="3567896" y="2802607"/>
            <a:ext cx="2592516" cy="720515"/>
          </a:xfrm>
          <a:prstGeom prst="triangle">
            <a:avLst>
              <a:gd name="adj" fmla="val 84144"/>
            </a:avLst>
          </a:prstGeom>
          <a:solidFill>
            <a:srgbClr val="05326F">
              <a:alpha val="49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enthält.&#10;&#10;Automatisch generierte Beschreibung">
            <a:extLst>
              <a:ext uri="{FF2B5EF4-FFF2-40B4-BE49-F238E27FC236}">
                <a16:creationId xmlns:a16="http://schemas.microsoft.com/office/drawing/2014/main" id="{9EF7D66D-2301-B491-48CD-4B5F312865A0}"/>
              </a:ext>
            </a:extLst>
          </p:cNvPr>
          <p:cNvPicPr>
            <a:picLocks noChangeAspect="1"/>
          </p:cNvPicPr>
          <p:nvPr/>
        </p:nvPicPr>
        <p:blipFill>
          <a:blip r:embed="rId3"/>
          <a:stretch>
            <a:fillRect/>
          </a:stretch>
        </p:blipFill>
        <p:spPr>
          <a:xfrm>
            <a:off x="500846" y="1851777"/>
            <a:ext cx="3986869" cy="2592516"/>
          </a:xfrm>
          <a:prstGeom prst="rect">
            <a:avLst/>
          </a:prstGeom>
          <a:ln w="19050">
            <a:solidFill>
              <a:schemeClr val="tx1"/>
            </a:solidFill>
          </a:ln>
        </p:spPr>
      </p:pic>
      <p:sp>
        <p:nvSpPr>
          <p:cNvPr id="2" name="Textfeld 1">
            <a:extLst>
              <a:ext uri="{FF2B5EF4-FFF2-40B4-BE49-F238E27FC236}">
                <a16:creationId xmlns:a16="http://schemas.microsoft.com/office/drawing/2014/main" id="{18C2C061-71CF-BC67-DA76-FA55EDDE2EF4}"/>
              </a:ext>
            </a:extLst>
          </p:cNvPr>
          <p:cNvSpPr txBox="1"/>
          <p:nvPr/>
        </p:nvSpPr>
        <p:spPr>
          <a:xfrm>
            <a:off x="4680548" y="4671340"/>
            <a:ext cx="4572000" cy="276999"/>
          </a:xfrm>
          <a:prstGeom prst="rect">
            <a:avLst/>
          </a:prstGeom>
          <a:noFill/>
        </p:spPr>
        <p:txBody>
          <a:bodyPr wrap="square">
            <a:spAutoFit/>
          </a:bodyPr>
          <a:lstStyle/>
          <a:p>
            <a:r>
              <a:rPr lang="de-DE" sz="1200" dirty="0" err="1"/>
              <a:t>www.sicherheitsrelevante-forschung.org</a:t>
            </a:r>
            <a:r>
              <a:rPr lang="de-DE" sz="1200" dirty="0"/>
              <a:t>/</a:t>
            </a:r>
            <a:r>
              <a:rPr lang="de-DE" sz="1200" dirty="0" err="1"/>
              <a:t>ansprechpersonen</a:t>
            </a:r>
            <a:r>
              <a:rPr lang="de-DE" sz="1200" dirty="0"/>
              <a:t>/</a:t>
            </a:r>
          </a:p>
        </p:txBody>
      </p:sp>
    </p:spTree>
    <p:extLst>
      <p:ext uri="{BB962C8B-B14F-4D97-AF65-F5344CB8AC3E}">
        <p14:creationId xmlns:p14="http://schemas.microsoft.com/office/powerpoint/2010/main" val="3595468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11120" y="36477"/>
            <a:ext cx="8574680" cy="907200"/>
          </a:xfrm>
        </p:spPr>
        <p:txBody>
          <a:bodyPr>
            <a:normAutofit/>
          </a:bodyPr>
          <a:lstStyle/>
          <a:p>
            <a:r>
              <a:rPr lang="de-DE" dirty="0"/>
              <a:t>Veranstaltungen des Gemeinsamen Ausschusses</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02948" y="829972"/>
            <a:ext cx="8574680" cy="407008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300" b="1" dirty="0">
                <a:latin typeface="+mn-lt"/>
                <a:ea typeface="Open Sans ExtraBold" panose="020B0606030504020204" pitchFamily="34" charset="0"/>
                <a:cs typeface="Open Sans ExtraBold" panose="020B0606030504020204" pitchFamily="34" charset="0"/>
              </a:rPr>
              <a:t>11/2014: </a:t>
            </a:r>
            <a:r>
              <a:rPr lang="de-DE" sz="1300" dirty="0">
                <a:latin typeface="+mn-lt"/>
                <a:ea typeface="Open Sans" panose="020B0606030504020204" pitchFamily="34" charset="0"/>
                <a:cs typeface="Open Sans" panose="020B0606030504020204" pitchFamily="34" charset="0"/>
              </a:rPr>
              <a:t>Wissenschaftsfreiheit und Wissenschaftsverantwortung - Rechtfertigen die Erfolgschancen die Risiken? (Halle)</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04/2016: </a:t>
            </a:r>
            <a:r>
              <a:rPr lang="de-DE" sz="1300" dirty="0">
                <a:latin typeface="+mn-lt"/>
                <a:ea typeface="Open Sans" panose="020B0606030504020204" pitchFamily="34" charset="0"/>
                <a:cs typeface="Open Sans" panose="020B0606030504020204" pitchFamily="34" charset="0"/>
              </a:rPr>
              <a:t>Informationsveranstaltung zur Umsetzung der Empfehlungen von DFG und Leopoldina (Berlin)</a:t>
            </a:r>
          </a:p>
          <a:p>
            <a:pPr>
              <a:lnSpc>
                <a:spcPct val="150000"/>
              </a:lnSpc>
            </a:pPr>
            <a:r>
              <a:rPr lang="de-DE" sz="1300" b="1" dirty="0">
                <a:latin typeface="+mn-lt"/>
                <a:ea typeface="Open Sans ExtraBold" panose="020B0606030504020204" pitchFamily="34" charset="0"/>
                <a:cs typeface="Open Sans ExtraBold" panose="020B0606030504020204" pitchFamily="34" charset="0"/>
              </a:rPr>
              <a:t>10/2017: </a:t>
            </a:r>
            <a:r>
              <a:rPr lang="de-DE" sz="1300" dirty="0">
                <a:latin typeface="+mn-lt"/>
                <a:ea typeface="Open Sans" panose="020B0606030504020204" pitchFamily="34" charset="0"/>
                <a:cs typeface="Open Sans" panose="020B0606030504020204" pitchFamily="34" charset="0"/>
              </a:rPr>
              <a:t>Freiheit und Verantwortung in den IT-Wissenschaften (Darmstadt)</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06/2018: </a:t>
            </a:r>
            <a:r>
              <a:rPr lang="de-DE" sz="1300" dirty="0">
                <a:latin typeface="+mn-lt"/>
                <a:ea typeface="Open Sans" panose="020B0606030504020204" pitchFamily="34" charset="0"/>
                <a:cs typeface="Open Sans" panose="020B0606030504020204" pitchFamily="34" charset="0"/>
              </a:rPr>
              <a:t>KEF-Forum (Berlin)</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04/2019: </a:t>
            </a:r>
            <a:r>
              <a:rPr lang="de-DE" sz="1300" dirty="0">
                <a:latin typeface="+mn-lt"/>
                <a:ea typeface="Open Sans" panose="020B0606030504020204" pitchFamily="34" charset="0"/>
                <a:cs typeface="Open Sans" panose="020B0606030504020204" pitchFamily="34" charset="0"/>
              </a:rPr>
              <a:t>Gesprächsabend „Sicherheit statt Freiheit“ (Berlin)</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07/2019: </a:t>
            </a:r>
            <a:r>
              <a:rPr lang="de-DE" sz="1300" dirty="0">
                <a:latin typeface="+mn-lt"/>
                <a:ea typeface="Open Sans" panose="020B0606030504020204" pitchFamily="34" charset="0"/>
                <a:cs typeface="Open Sans" panose="020B0606030504020204" pitchFamily="34" charset="0"/>
              </a:rPr>
              <a:t>Studierendenworkshop „</a:t>
            </a:r>
            <a:r>
              <a:rPr lang="en-US" sz="1300" dirty="0">
                <a:latin typeface="+mn-lt"/>
                <a:ea typeface="Open Sans" panose="020B0606030504020204" pitchFamily="34" charset="0"/>
                <a:cs typeface="Open Sans" panose="020B0606030504020204" pitchFamily="34" charset="0"/>
              </a:rPr>
              <a:t>Risk Governance and the Role of Science and Humanities” (Potsdam)</a:t>
            </a:r>
            <a:endParaRPr lang="de-DE" sz="1300" dirty="0">
              <a:latin typeface="+mn-lt"/>
              <a:ea typeface="Open Sans" panose="020B0606030504020204" pitchFamily="34" charset="0"/>
              <a:cs typeface="Open Sans" panose="020B0606030504020204" pitchFamily="34" charset="0"/>
            </a:endParaRPr>
          </a:p>
          <a:p>
            <a:pPr>
              <a:lnSpc>
                <a:spcPct val="150000"/>
              </a:lnSpc>
            </a:pPr>
            <a:r>
              <a:rPr lang="de-DE" sz="1300" b="1" dirty="0">
                <a:latin typeface="+mn-lt"/>
                <a:ea typeface="Open Sans ExtraBold" panose="020B0606030504020204" pitchFamily="34" charset="0"/>
                <a:cs typeface="Open Sans ExtraBold" panose="020B0606030504020204" pitchFamily="34" charset="0"/>
              </a:rPr>
              <a:t>07/2019: </a:t>
            </a:r>
            <a:r>
              <a:rPr lang="de-DE" sz="1300" dirty="0">
                <a:latin typeface="+mn-lt"/>
                <a:ea typeface="Open Sans" panose="020B0606030504020204" pitchFamily="34" charset="0"/>
                <a:cs typeface="Open Sans" panose="020B0606030504020204" pitchFamily="34" charset="0"/>
              </a:rPr>
              <a:t>The </a:t>
            </a:r>
            <a:r>
              <a:rPr lang="de-DE" sz="1300" dirty="0" err="1">
                <a:latin typeface="+mn-lt"/>
                <a:ea typeface="Open Sans" panose="020B0606030504020204" pitchFamily="34" charset="0"/>
                <a:cs typeface="Open Sans" panose="020B0606030504020204" pitchFamily="34" charset="0"/>
              </a:rPr>
              <a:t>mystery</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of</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risks</a:t>
            </a:r>
            <a:r>
              <a:rPr lang="de-DE" sz="1300" dirty="0">
                <a:latin typeface="+mn-lt"/>
                <a:ea typeface="Open Sans" panose="020B0606030504020204" pitchFamily="34" charset="0"/>
                <a:cs typeface="Open Sans" panose="020B0606030504020204" pitchFamily="34" charset="0"/>
              </a:rPr>
              <a:t> – </a:t>
            </a:r>
            <a:r>
              <a:rPr lang="de-DE" sz="1300" dirty="0" err="1">
                <a:latin typeface="+mn-lt"/>
                <a:ea typeface="Open Sans" panose="020B0606030504020204" pitchFamily="34" charset="0"/>
                <a:cs typeface="Open Sans" panose="020B0606030504020204" pitchFamily="34" charset="0"/>
              </a:rPr>
              <a:t>How</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can</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science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help</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reconcile</a:t>
            </a:r>
            <a:r>
              <a:rPr lang="de-DE" sz="1300" dirty="0">
                <a:latin typeface="+mn-lt"/>
                <a:ea typeface="Open Sans" panose="020B0606030504020204" pitchFamily="34" charset="0"/>
                <a:cs typeface="Open Sans" panose="020B0606030504020204" pitchFamily="34" charset="0"/>
              </a:rPr>
              <a:t> </a:t>
            </a:r>
            <a:r>
              <a:rPr lang="de-DE" sz="1300" dirty="0" err="1">
                <a:latin typeface="+mn-lt"/>
                <a:ea typeface="Open Sans" panose="020B0606030504020204" pitchFamily="34" charset="0"/>
                <a:cs typeface="Open Sans" panose="020B0606030504020204" pitchFamily="34" charset="0"/>
              </a:rPr>
              <a:t>perception</a:t>
            </a:r>
            <a:r>
              <a:rPr lang="de-DE" sz="1300" dirty="0">
                <a:latin typeface="+mn-lt"/>
                <a:ea typeface="Open Sans" panose="020B0606030504020204" pitchFamily="34" charset="0"/>
                <a:cs typeface="Open Sans" panose="020B0606030504020204" pitchFamily="34" charset="0"/>
              </a:rPr>
              <a:t> and </a:t>
            </a:r>
            <a:r>
              <a:rPr lang="de-DE" sz="1300" dirty="0" err="1">
                <a:latin typeface="+mn-lt"/>
                <a:ea typeface="Open Sans" panose="020B0606030504020204" pitchFamily="34" charset="0"/>
                <a:cs typeface="Open Sans" panose="020B0606030504020204" pitchFamily="34" charset="0"/>
              </a:rPr>
              <a:t>assessment</a:t>
            </a:r>
            <a:r>
              <a:rPr lang="de-DE" sz="1300" dirty="0">
                <a:latin typeface="+mn-lt"/>
                <a:ea typeface="Open Sans" panose="020B0606030504020204" pitchFamily="34" charset="0"/>
                <a:cs typeface="Open Sans" panose="020B0606030504020204" pitchFamily="34" charset="0"/>
              </a:rPr>
              <a:t>? (Potsdam)</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09/2019: </a:t>
            </a:r>
            <a:r>
              <a:rPr lang="de-DE" sz="1300" dirty="0">
                <a:latin typeface="+mn-lt"/>
                <a:ea typeface="Open Sans" panose="020B0606030504020204" pitchFamily="34" charset="0"/>
                <a:cs typeface="Open Sans" panose="020B0606030504020204" pitchFamily="34" charset="0"/>
              </a:rPr>
              <a:t>KEF-Forum im Friedrich Loeffler-Institut (Insel Riems)</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05/2021: </a:t>
            </a:r>
            <a:r>
              <a:rPr lang="de-DE" sz="1300" dirty="0">
                <a:latin typeface="+mn-lt"/>
                <a:ea typeface="Open Sans" panose="020B0606030504020204" pitchFamily="34" charset="0"/>
                <a:cs typeface="Open Sans" panose="020B0606030504020204" pitchFamily="34" charset="0"/>
              </a:rPr>
              <a:t>Chancen und Risiken der Chemieforschung (online)</a:t>
            </a:r>
          </a:p>
          <a:p>
            <a:pPr>
              <a:lnSpc>
                <a:spcPct val="150000"/>
              </a:lnSpc>
            </a:pPr>
            <a:r>
              <a:rPr lang="de-DE" sz="1300" b="1" dirty="0">
                <a:latin typeface="+mn-lt"/>
                <a:ea typeface="Open Sans ExtraBold" panose="020B0606030504020204" pitchFamily="34" charset="0"/>
                <a:cs typeface="Open Sans ExtraBold" panose="020B0606030504020204" pitchFamily="34" charset="0"/>
              </a:rPr>
              <a:t>10/2021: </a:t>
            </a:r>
            <a:r>
              <a:rPr lang="de-DE" sz="1300" dirty="0">
                <a:latin typeface="+mn-lt"/>
                <a:ea typeface="Open Sans" panose="020B0606030504020204" pitchFamily="34" charset="0"/>
                <a:cs typeface="Open Sans" panose="020B0606030504020204" pitchFamily="34" charset="0"/>
              </a:rPr>
              <a:t>Biometrie und Persönlichkeitsrechte (Hannover)</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04/2022: </a:t>
            </a:r>
            <a:r>
              <a:rPr lang="de-DE" sz="1300" dirty="0">
                <a:latin typeface="+mn-lt"/>
                <a:ea typeface="Open Sans" panose="020B0606030504020204" pitchFamily="34" charset="0"/>
                <a:cs typeface="Open Sans" panose="020B0606030504020204" pitchFamily="34" charset="0"/>
              </a:rPr>
              <a:t>KEF-Forum am DESY (Hamburg)</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05/2023:</a:t>
            </a:r>
            <a:r>
              <a:rPr lang="de-DE" sz="1300" dirty="0">
                <a:latin typeface="+mn-lt"/>
                <a:ea typeface="Open Sans" panose="020B0606030504020204" pitchFamily="34" charset="0"/>
                <a:cs typeface="Open Sans" panose="020B0606030504020204" pitchFamily="34" charset="0"/>
              </a:rPr>
              <a:t> Brain-Computer-Interfaces: Verschwimmen bald die Grenzen zwischen Mensch und Maschine? (Hannover)</a:t>
            </a:r>
          </a:p>
          <a:p>
            <a:pPr>
              <a:lnSpc>
                <a:spcPct val="150000"/>
              </a:lnSpc>
            </a:pPr>
            <a:r>
              <a:rPr lang="de-DE" sz="1300" b="1" dirty="0">
                <a:latin typeface="+mn-lt"/>
                <a:ea typeface="Open Sans ExtraBold" panose="020B0606030504020204" pitchFamily="34" charset="0"/>
                <a:cs typeface="Open Sans ExtraBold" panose="020B0606030504020204" pitchFamily="34" charset="0"/>
              </a:rPr>
              <a:t>06/2023: </a:t>
            </a:r>
            <a:r>
              <a:rPr lang="de-DE" sz="1300" dirty="0">
                <a:latin typeface="+mn-lt"/>
                <a:ea typeface="Open Sans ExtraBold" panose="020B0606030504020204" pitchFamily="34" charset="0"/>
                <a:cs typeface="Open Sans ExtraBold" panose="020B0606030504020204" pitchFamily="34" charset="0"/>
              </a:rPr>
              <a:t>Sensibilisierung und Kompetenzbildung für Ethik sicherheitsrelevanter Forschung (Dual Use) in der Lehre – Theorien, Methoden, </a:t>
            </a:r>
            <a:r>
              <a:rPr lang="de-DE" sz="1300" dirty="0" err="1">
                <a:latin typeface="+mn-lt"/>
                <a:ea typeface="Open Sans ExtraBold" panose="020B0606030504020204" pitchFamily="34" charset="0"/>
                <a:cs typeface="Open Sans ExtraBold" panose="020B0606030504020204" pitchFamily="34" charset="0"/>
              </a:rPr>
              <a:t>Good</a:t>
            </a:r>
            <a:r>
              <a:rPr lang="de-DE" sz="1300" dirty="0">
                <a:latin typeface="+mn-lt"/>
                <a:ea typeface="Open Sans ExtraBold" panose="020B0606030504020204" pitchFamily="34" charset="0"/>
                <a:cs typeface="Open Sans ExtraBold" panose="020B0606030504020204" pitchFamily="34" charset="0"/>
              </a:rPr>
              <a:t>-Practices (Berlin)</a:t>
            </a:r>
            <a:endParaRPr lang="de-DE" sz="1300" dirty="0">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00636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140925"/>
            <a:ext cx="8574680" cy="907200"/>
          </a:xfrm>
        </p:spPr>
        <p:txBody>
          <a:bodyPr>
            <a:normAutofit/>
          </a:bodyPr>
          <a:lstStyle/>
          <a:p>
            <a:r>
              <a:rPr lang="de-DE"/>
              <a:t>Umfragen des GA zur Arbeit der KEFs</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309220"/>
            <a:ext cx="8006922" cy="378565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400" b="1" dirty="0">
                <a:latin typeface="Open Sans ExtraBold" panose="020B0604020202020204" charset="0"/>
                <a:ea typeface="Open Sans ExtraBold" panose="020B0604020202020204" charset="0"/>
                <a:cs typeface="Open Sans ExtraBold" panose="020B0604020202020204" charset="0"/>
              </a:rPr>
              <a:t>Ziel der Umfragen (2016/17; 2018/19; 2020/21; 2022/23): </a:t>
            </a:r>
          </a:p>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Überblick zum Stand der Umsetzung der Empfehlungen „Wissenschaftsfreiheit und Wissenschaftsverantwortung“</a:t>
            </a:r>
          </a:p>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Diskussions- und Austauschprozess zwischen Forschungseinrichtungen und GA verstärken</a:t>
            </a:r>
          </a:p>
          <a:p>
            <a:pPr marL="285750" indent="-285750">
              <a:lnSpc>
                <a:spcPct val="150000"/>
              </a:lnSpc>
              <a:buFont typeface="Wingdings" panose="05000000000000000000" pitchFamily="2" charset="2"/>
              <a:buChar char="Ø"/>
            </a:pPr>
            <a:r>
              <a:rPr lang="de-DE" sz="1400" dirty="0">
                <a:latin typeface="Open Sans" panose="020B0604020202020204" charset="0"/>
                <a:ea typeface="Open Sans" panose="020B0604020202020204" charset="0"/>
                <a:cs typeface="Open Sans" panose="020B0604020202020204" charset="0"/>
              </a:rPr>
              <a:t>Hilfestellung durch den GA verbessern</a:t>
            </a:r>
          </a:p>
          <a:p>
            <a:pPr>
              <a:lnSpc>
                <a:spcPct val="150000"/>
              </a:lnSpc>
            </a:pPr>
            <a:r>
              <a:rPr lang="de-DE" sz="1400" b="1" dirty="0">
                <a:latin typeface="Open Sans ExtraBold" panose="020B0604020202020204" charset="0"/>
                <a:ea typeface="Open Sans ExtraBold" panose="020B0604020202020204" charset="0"/>
                <a:cs typeface="Open Sans ExtraBold" panose="020B0604020202020204" charset="0"/>
              </a:rPr>
              <a:t>Fragen zu: </a:t>
            </a:r>
          </a:p>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Zuständigkeiten für sicherheitsrelevante Forschung</a:t>
            </a:r>
          </a:p>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konkrete Arbeitsweise und Zusammensetzung der Kommissionen</a:t>
            </a:r>
          </a:p>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behandelte Fälle und Begründungen für jeweilige Voten</a:t>
            </a:r>
          </a:p>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bewusstseinsbildende Maßnahmen zu sicherheitsrelevanter Forschung</a:t>
            </a:r>
          </a:p>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Problemstellung internationale Kooperationen</a:t>
            </a:r>
          </a:p>
          <a:p>
            <a:pPr>
              <a:lnSpc>
                <a:spcPct val="100000"/>
              </a:lnSpc>
            </a:pPr>
            <a:endParaRPr lang="de-DE" sz="15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448204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66157" y="210878"/>
            <a:ext cx="8574680" cy="907200"/>
          </a:xfrm>
        </p:spPr>
        <p:txBody>
          <a:bodyPr>
            <a:normAutofit/>
          </a:bodyPr>
          <a:lstStyle/>
          <a:p>
            <a:r>
              <a:rPr lang="de-DE" sz="2400">
                <a:latin typeface="Open Sans SemiBold"/>
                <a:ea typeface="Open Sans SemiBold"/>
                <a:cs typeface="Open Sans SemiBold"/>
              </a:rPr>
              <a:t>Rückmeldungen der Ansprechpersonen zum </a:t>
            </a:r>
            <a:br>
              <a:rPr lang="de-DE" sz="2400">
                <a:latin typeface="Open Sans SemiBold"/>
                <a:ea typeface="Open Sans SemiBold"/>
                <a:cs typeface="Open Sans SemiBold"/>
              </a:rPr>
            </a:br>
            <a:r>
              <a:rPr lang="de-DE" sz="2400">
                <a:latin typeface="Open Sans SemiBold"/>
                <a:ea typeface="Open Sans SemiBold"/>
                <a:cs typeface="Open Sans SemiBold"/>
              </a:rPr>
              <a:t>Umgang mit sicherheitsrelevanter Forschung</a:t>
            </a:r>
          </a:p>
        </p:txBody>
      </p:sp>
      <p:sp>
        <p:nvSpPr>
          <p:cNvPr id="7" name="Textfeld 6">
            <a:extLst>
              <a:ext uri="{FF2B5EF4-FFF2-40B4-BE49-F238E27FC236}">
                <a16:creationId xmlns:a16="http://schemas.microsoft.com/office/drawing/2014/main" id="{D70BBEE3-671A-E608-CCCA-2B3DDC3422E3}"/>
              </a:ext>
            </a:extLst>
          </p:cNvPr>
          <p:cNvSpPr txBox="1"/>
          <p:nvPr/>
        </p:nvSpPr>
        <p:spPr>
          <a:xfrm>
            <a:off x="2076735" y="4432397"/>
            <a:ext cx="4950139" cy="338554"/>
          </a:xfrm>
          <a:prstGeom prst="rect">
            <a:avLst/>
          </a:prstGeom>
          <a:noFill/>
        </p:spPr>
        <p:txBody>
          <a:bodyPr wrap="square" rtlCol="0">
            <a:spAutoFit/>
          </a:bodyPr>
          <a:lstStyle/>
          <a:p>
            <a:r>
              <a:rPr lang="de-DE" sz="800" dirty="0">
                <a:latin typeface="Open Sans" panose="020B0606030504020204" pitchFamily="34" charset="0"/>
                <a:ea typeface="Open Sans" panose="020B0606030504020204" pitchFamily="34" charset="0"/>
                <a:cs typeface="Open Sans" panose="020B0606030504020204" pitchFamily="34" charset="0"/>
              </a:rPr>
              <a:t>Rückmeldungen der Ansprechpersonen zum Umgang mit sicherheitsrelevanter Forschung (N=157) Stand: 11.10.2023</a:t>
            </a:r>
          </a:p>
        </p:txBody>
      </p:sp>
      <p:pic>
        <p:nvPicPr>
          <p:cNvPr id="2" name="Grafik 1">
            <a:extLst>
              <a:ext uri="{FF2B5EF4-FFF2-40B4-BE49-F238E27FC236}">
                <a16:creationId xmlns:a16="http://schemas.microsoft.com/office/drawing/2014/main" id="{90A2A94A-FA4E-06E5-B77D-61B364F44899}"/>
              </a:ext>
            </a:extLst>
          </p:cNvPr>
          <p:cNvPicPr>
            <a:picLocks noChangeAspect="1"/>
          </p:cNvPicPr>
          <p:nvPr/>
        </p:nvPicPr>
        <p:blipFill>
          <a:blip r:embed="rId3"/>
          <a:stretch>
            <a:fillRect/>
          </a:stretch>
        </p:blipFill>
        <p:spPr>
          <a:xfrm>
            <a:off x="1942036" y="1106756"/>
            <a:ext cx="5219535" cy="3336963"/>
          </a:xfrm>
          <a:prstGeom prst="rect">
            <a:avLst/>
          </a:prstGeom>
        </p:spPr>
      </p:pic>
    </p:spTree>
    <p:extLst>
      <p:ext uri="{BB962C8B-B14F-4D97-AF65-F5344CB8AC3E}">
        <p14:creationId xmlns:p14="http://schemas.microsoft.com/office/powerpoint/2010/main" val="1102469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182116" y="4313025"/>
            <a:ext cx="6501481" cy="584775"/>
          </a:xfrm>
          <a:prstGeom prst="rect">
            <a:avLst/>
          </a:prstGeom>
          <a:noFill/>
        </p:spPr>
        <p:txBody>
          <a:bodyPr wrap="square" lIns="91440" tIns="45720" rIns="91440" bIns="45720" rtlCol="0" anchor="t">
            <a:spAutoFit/>
          </a:bodyPr>
          <a:lstStyle/>
          <a:p>
            <a:r>
              <a:rPr lang="de-DE" sz="1600" b="1" dirty="0">
                <a:ea typeface="Open Sans ExtraBold"/>
                <a:cs typeface="Open Sans ExtraBold"/>
              </a:rPr>
              <a:t>Zwischen 2016 und 2021 wurden insgesamt 94 potentiell sicherheitsrelevante Fälle in den KEFs diskutiert</a:t>
            </a:r>
          </a:p>
        </p:txBody>
      </p:sp>
      <p:pic>
        <p:nvPicPr>
          <p:cNvPr id="7" name="Picture 7">
            <a:extLst>
              <a:ext uri="{FF2B5EF4-FFF2-40B4-BE49-F238E27FC236}">
                <a16:creationId xmlns:a16="http://schemas.microsoft.com/office/drawing/2014/main" id="{7D6A3E72-BF98-8F86-B734-0E1C1F25CEBE}"/>
              </a:ext>
            </a:extLst>
          </p:cNvPr>
          <p:cNvPicPr>
            <a:picLocks noGrp="1" noChangeAspect="1"/>
          </p:cNvPicPr>
          <p:nvPr>
            <p:ph idx="1"/>
          </p:nvPr>
        </p:nvPicPr>
        <p:blipFill>
          <a:blip r:embed="rId2"/>
          <a:stretch>
            <a:fillRect/>
          </a:stretch>
        </p:blipFill>
        <p:spPr>
          <a:xfrm>
            <a:off x="1701710" y="1286890"/>
            <a:ext cx="5450162" cy="2966822"/>
          </a:xfrm>
          <a:ln>
            <a:solidFill>
              <a:schemeClr val="bg1">
                <a:lumMod val="85000"/>
              </a:schemeClr>
            </a:solidFill>
          </a:ln>
        </p:spPr>
      </p:pic>
      <p:sp>
        <p:nvSpPr>
          <p:cNvPr id="3" name="Titel 2">
            <a:extLst>
              <a:ext uri="{FF2B5EF4-FFF2-40B4-BE49-F238E27FC236}">
                <a16:creationId xmlns:a16="http://schemas.microsoft.com/office/drawing/2014/main" id="{219B724C-97BE-DF7A-25CF-F68EAE548699}"/>
              </a:ext>
            </a:extLst>
          </p:cNvPr>
          <p:cNvSpPr>
            <a:spLocks noGrp="1"/>
          </p:cNvSpPr>
          <p:nvPr>
            <p:ph type="title"/>
          </p:nvPr>
        </p:nvSpPr>
        <p:spPr>
          <a:xfrm>
            <a:off x="266157" y="210878"/>
            <a:ext cx="8574680" cy="907200"/>
          </a:xfrm>
        </p:spPr>
        <p:txBody>
          <a:bodyPr>
            <a:normAutofit/>
          </a:bodyPr>
          <a:lstStyle/>
          <a:p>
            <a:r>
              <a:rPr lang="de-DE" sz="2400">
                <a:latin typeface="Open Sans SemiBold"/>
                <a:ea typeface="Open Sans SemiBold"/>
                <a:cs typeface="Open Sans SemiBold"/>
              </a:rPr>
              <a:t>Rückmeldungen der Ansprechpersonen zum </a:t>
            </a:r>
            <a:br>
              <a:rPr lang="de-DE" sz="2400">
                <a:latin typeface="Open Sans SemiBold"/>
                <a:ea typeface="Open Sans SemiBold"/>
                <a:cs typeface="Open Sans SemiBold"/>
              </a:rPr>
            </a:br>
            <a:r>
              <a:rPr lang="de-DE" sz="2400">
                <a:latin typeface="Open Sans SemiBold"/>
                <a:ea typeface="Open Sans SemiBold"/>
                <a:cs typeface="Open Sans SemiBold"/>
              </a:rPr>
              <a:t>Umgang mit sicherheitsrelevanter Forschung</a:t>
            </a:r>
          </a:p>
        </p:txBody>
      </p:sp>
    </p:spTree>
    <p:extLst>
      <p:ext uri="{BB962C8B-B14F-4D97-AF65-F5344CB8AC3E}">
        <p14:creationId xmlns:p14="http://schemas.microsoft.com/office/powerpoint/2010/main" val="2319337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A00E1D2-6F50-EA2A-3095-A924A72C89F7}"/>
              </a:ext>
            </a:extLst>
          </p:cNvPr>
          <p:cNvSpPr/>
          <p:nvPr/>
        </p:nvSpPr>
        <p:spPr>
          <a:xfrm>
            <a:off x="4763" y="3178623"/>
            <a:ext cx="9144000" cy="1761468"/>
          </a:xfrm>
          <a:prstGeom prst="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endParaRPr lang="de-DE">
              <a:solidFill>
                <a:schemeClr val="tx1"/>
              </a:solidFill>
            </a:endParaRPr>
          </a:p>
        </p:txBody>
      </p:sp>
      <p:sp>
        <p:nvSpPr>
          <p:cNvPr id="5" name="Rechteck 4">
            <a:extLst>
              <a:ext uri="{FF2B5EF4-FFF2-40B4-BE49-F238E27FC236}">
                <a16:creationId xmlns:a16="http://schemas.microsoft.com/office/drawing/2014/main" id="{F3239CF5-CAA0-818B-1626-0B56D1D1B418}"/>
              </a:ext>
            </a:extLst>
          </p:cNvPr>
          <p:cNvSpPr/>
          <p:nvPr/>
        </p:nvSpPr>
        <p:spPr>
          <a:xfrm>
            <a:off x="446012" y="1355055"/>
            <a:ext cx="8407702" cy="3570208"/>
          </a:xfrm>
          <a:prstGeom prst="rect">
            <a:avLst/>
          </a:prstGeom>
        </p:spPr>
        <p:txBody>
          <a:bodyPr wrap="square">
            <a:spAutoFit/>
          </a:bodyPr>
          <a:lstStyle/>
          <a:p>
            <a:pPr fontAlgn="base">
              <a:spcAft>
                <a:spcPts val="600"/>
              </a:spcAft>
            </a:pPr>
            <a:r>
              <a:rPr lang="de-DE" b="1">
                <a:solidFill>
                  <a:srgbClr val="000000"/>
                </a:solidFill>
              </a:rPr>
              <a:t>Befürwortet (66x): </a:t>
            </a:r>
            <a:r>
              <a:rPr lang="de-DE">
                <a:solidFill>
                  <a:srgbClr val="000000"/>
                </a:solidFill>
              </a:rPr>
              <a:t>reine Grundlagenforschung, vorrangig ziviler Nutzen erkennbar bzw. Nutzen höher als Missbrauchsrisiko, ethische Begleitung gewährleistet</a:t>
            </a:r>
            <a:endParaRPr lang="en-US" sz="400"/>
          </a:p>
          <a:p>
            <a:pPr fontAlgn="base">
              <a:spcAft>
                <a:spcPts val="600"/>
              </a:spcAft>
            </a:pPr>
            <a:r>
              <a:rPr lang="de-DE" b="1">
                <a:solidFill>
                  <a:srgbClr val="000000"/>
                </a:solidFill>
              </a:rPr>
              <a:t>Befürwortet mit Auflagen (21x): </a:t>
            </a:r>
            <a:r>
              <a:rPr lang="de-DE">
                <a:solidFill>
                  <a:srgbClr val="000000"/>
                </a:solidFill>
              </a:rPr>
              <a:t>Aufklärungsmaßnahmen, Regelung der Öffentlichkeitsarbeit, regelmäßige Berichtserstattung an die KEF, weitere vorbeugende Auflagen zur Risikosenkung (z.B. Kooperationsvereinbarung, verbesserte Datensicherheit, regelmäßige eigenständige Überprüfung)</a:t>
            </a:r>
          </a:p>
          <a:p>
            <a:pPr fontAlgn="base"/>
            <a:r>
              <a:rPr lang="de-DE" b="1">
                <a:solidFill>
                  <a:srgbClr val="000000"/>
                </a:solidFill>
              </a:rPr>
              <a:t>Negative Voten (7x):</a:t>
            </a:r>
            <a:r>
              <a:rPr lang="de-DE">
                <a:solidFill>
                  <a:srgbClr val="000000"/>
                </a:solidFill>
              </a:rPr>
              <a:t> Gefahr der Verbreitung verfassungsfeindlicher Informationen, kein ziviler Nutzen erkennbar, militärische Verbindungen eines beteiligten Wissenschaftlers aus autoritärem Regime, Sponsor mit militärischer Verbindung und Unklarheit über Geheimhaltungszwänge, Verstoß gegen Selbstverpflichtung (Zivilklausel) der Forschungseinrichtung, indirekte Förderung von Erdöl-Erdgas-Exploration durch notwendigen Datenkauf </a:t>
            </a:r>
            <a:endParaRPr lang="de-DE" b="0" i="0">
              <a:effectLst/>
            </a:endParaRPr>
          </a:p>
        </p:txBody>
      </p:sp>
      <p:sp>
        <p:nvSpPr>
          <p:cNvPr id="6" name="Titel 2">
            <a:extLst>
              <a:ext uri="{FF2B5EF4-FFF2-40B4-BE49-F238E27FC236}">
                <a16:creationId xmlns:a16="http://schemas.microsoft.com/office/drawing/2014/main" id="{7B5B85DC-9020-1B21-1E47-7290878E9814}"/>
              </a:ext>
            </a:extLst>
          </p:cNvPr>
          <p:cNvSpPr txBox="1">
            <a:spLocks/>
          </p:cNvSpPr>
          <p:nvPr/>
        </p:nvSpPr>
        <p:spPr>
          <a:xfrm>
            <a:off x="446012" y="470774"/>
            <a:ext cx="8574680" cy="619630"/>
          </a:xfrm>
          <a:prstGeom prst="rect">
            <a:avLst/>
          </a:prstGeom>
        </p:spPr>
        <p:txBody>
          <a:bodyPr vert="horz" lIns="91440" tIns="45720" rIns="91440" bIns="45720" rtlCol="0" anchor="ctr">
            <a:normAutofit/>
          </a:bodyPr>
          <a:lst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sz="2400" dirty="0"/>
              <a:t>94 Beratungsvoten der KEFs (2016 – 2021)</a:t>
            </a:r>
          </a:p>
        </p:txBody>
      </p:sp>
    </p:spTree>
    <p:extLst>
      <p:ext uri="{BB962C8B-B14F-4D97-AF65-F5344CB8AC3E}">
        <p14:creationId xmlns:p14="http://schemas.microsoft.com/office/powerpoint/2010/main" val="153162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F3239CF5-CAA0-818B-1626-0B56D1D1B418}"/>
              </a:ext>
            </a:extLst>
          </p:cNvPr>
          <p:cNvSpPr/>
          <p:nvPr/>
        </p:nvSpPr>
        <p:spPr>
          <a:xfrm>
            <a:off x="666829" y="1102201"/>
            <a:ext cx="7643365" cy="3108543"/>
          </a:xfrm>
          <a:prstGeom prst="rect">
            <a:avLst/>
          </a:prstGeom>
        </p:spPr>
        <p:txBody>
          <a:bodyPr wrap="square">
            <a:spAutoFit/>
          </a:bodyPr>
          <a:lstStyle/>
          <a:p>
            <a:pPr fontAlgn="base">
              <a:spcAft>
                <a:spcPts val="600"/>
              </a:spcAft>
            </a:pPr>
            <a:r>
              <a:rPr lang="de-DE" b="1" dirty="0"/>
              <a:t>1. Sichtbarkeit und Akzeptanz</a:t>
            </a:r>
          </a:p>
          <a:p>
            <a:pPr fontAlgn="base">
              <a:spcAft>
                <a:spcPts val="600"/>
              </a:spcAft>
            </a:pPr>
            <a:r>
              <a:rPr lang="de-DE" sz="1600" dirty="0"/>
              <a:t>- Bekanntheitsgrad, Erwartungen, Dunkelziffer der Fälle</a:t>
            </a:r>
          </a:p>
          <a:p>
            <a:pPr fontAlgn="base">
              <a:spcAft>
                <a:spcPts val="600"/>
              </a:spcAft>
            </a:pPr>
            <a:r>
              <a:rPr lang="de-DE" b="1" i="0" dirty="0">
                <a:effectLst/>
              </a:rPr>
              <a:t>2. Zuständigkeit / Kompetenz</a:t>
            </a:r>
          </a:p>
          <a:p>
            <a:pPr fontAlgn="base">
              <a:spcAft>
                <a:spcPts val="600"/>
              </a:spcAft>
            </a:pPr>
            <a:r>
              <a:rPr lang="de-DE" sz="1600" dirty="0"/>
              <a:t>- ethische / rechtliche Fragen (</a:t>
            </a:r>
            <a:r>
              <a:rPr lang="de-DE" sz="1600" dirty="0" err="1"/>
              <a:t>GwP</a:t>
            </a:r>
            <a:r>
              <a:rPr lang="de-DE" sz="1600" dirty="0"/>
              <a:t>, Nachhaltigkeit, Exportkontrolle, Datenschutz)</a:t>
            </a:r>
          </a:p>
          <a:p>
            <a:pPr fontAlgn="base">
              <a:spcAft>
                <a:spcPts val="600"/>
              </a:spcAft>
            </a:pPr>
            <a:r>
              <a:rPr lang="de-DE" sz="1600" dirty="0"/>
              <a:t>- nationale Sicherheitsinteressen / Blick auf geopolitische Entwicklungen</a:t>
            </a:r>
          </a:p>
          <a:p>
            <a:pPr fontAlgn="base">
              <a:spcAft>
                <a:spcPts val="600"/>
              </a:spcAft>
            </a:pPr>
            <a:r>
              <a:rPr lang="de-DE" b="1" dirty="0"/>
              <a:t>3. Einheitliche Bewertungskriterien</a:t>
            </a:r>
          </a:p>
          <a:p>
            <a:pPr fontAlgn="base">
              <a:spcAft>
                <a:spcPts val="600"/>
              </a:spcAft>
            </a:pPr>
            <a:r>
              <a:rPr lang="de-DE" b="1" dirty="0"/>
              <a:t>4. Kontinuität</a:t>
            </a:r>
          </a:p>
          <a:p>
            <a:pPr fontAlgn="base">
              <a:spcAft>
                <a:spcPts val="600"/>
              </a:spcAft>
            </a:pPr>
            <a:r>
              <a:rPr lang="de-DE" b="1" dirty="0"/>
              <a:t>5. </a:t>
            </a:r>
            <a:r>
              <a:rPr lang="de-DE" b="1" i="0" dirty="0">
                <a:effectLst/>
              </a:rPr>
              <a:t>Ressourcen</a:t>
            </a:r>
          </a:p>
          <a:p>
            <a:pPr fontAlgn="base">
              <a:spcAft>
                <a:spcPts val="600"/>
              </a:spcAft>
            </a:pPr>
            <a:r>
              <a:rPr lang="de-DE" b="1" dirty="0"/>
              <a:t>6. Vereinbarkeit negativer Beratungsvoten mit der Forschungsfreiheit</a:t>
            </a:r>
          </a:p>
        </p:txBody>
      </p:sp>
      <p:sp>
        <p:nvSpPr>
          <p:cNvPr id="6" name="Titel 2">
            <a:extLst>
              <a:ext uri="{FF2B5EF4-FFF2-40B4-BE49-F238E27FC236}">
                <a16:creationId xmlns:a16="http://schemas.microsoft.com/office/drawing/2014/main" id="{7B5B85DC-9020-1B21-1E47-7290878E9814}"/>
              </a:ext>
            </a:extLst>
          </p:cNvPr>
          <p:cNvSpPr txBox="1">
            <a:spLocks/>
          </p:cNvSpPr>
          <p:nvPr/>
        </p:nvSpPr>
        <p:spPr>
          <a:xfrm>
            <a:off x="201171" y="209961"/>
            <a:ext cx="8574680" cy="619630"/>
          </a:xfrm>
          <a:prstGeom prst="rect">
            <a:avLst/>
          </a:prstGeom>
        </p:spPr>
        <p:txBody>
          <a:bodyPr vert="horz" lIns="91440" tIns="45720" rIns="91440" bIns="45720" rtlCol="0" anchor="ctr">
            <a:normAutofit/>
          </a:bodyPr>
          <a:lst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sz="2400" dirty="0"/>
              <a:t>Herausforderungen für die Arbeit der KEFs</a:t>
            </a:r>
          </a:p>
        </p:txBody>
      </p:sp>
    </p:spTree>
    <p:extLst>
      <p:ext uri="{BB962C8B-B14F-4D97-AF65-F5344CB8AC3E}">
        <p14:creationId xmlns:p14="http://schemas.microsoft.com/office/powerpoint/2010/main" val="2876344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000"/>
            <a:ext cx="8574680" cy="907200"/>
          </a:xfrm>
        </p:spPr>
        <p:txBody>
          <a:bodyPr>
            <a:normAutofit fontScale="90000"/>
          </a:bodyPr>
          <a:lstStyle/>
          <a:p>
            <a:r>
              <a:rPr lang="de-DE" dirty="0"/>
              <a:t>Empfehlungen zur Verankerung sicherheitsrelevanter Forschung in der Bildung und Lehre</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516025" y="1928339"/>
            <a:ext cx="8006922" cy="272382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800" b="1" dirty="0">
                <a:latin typeface="Open Sans ExtraBold" panose="020B0604020202020204" charset="0"/>
                <a:ea typeface="Open Sans ExtraBold" panose="020B0604020202020204" charset="0"/>
                <a:cs typeface="Open Sans ExtraBold" panose="020B0604020202020204" charset="0"/>
              </a:rPr>
              <a:t>Bachelorstudiengänge:</a:t>
            </a:r>
            <a:r>
              <a:rPr lang="de-DE" sz="1800" dirty="0">
                <a:latin typeface="Open Sans" panose="020B0604020202020204" charset="0"/>
                <a:ea typeface="Open Sans" panose="020B0604020202020204" charset="0"/>
                <a:cs typeface="Open Sans" panose="020B0604020202020204" charset="0"/>
              </a:rPr>
              <a:t> interdisziplinäre Übersichtsveranstaltungen zu „guter wissenschaftlicher Praxis“ mit Verweis auf Dual-Use</a:t>
            </a:r>
          </a:p>
          <a:p>
            <a:pPr>
              <a:lnSpc>
                <a:spcPct val="150000"/>
              </a:lnSpc>
            </a:pPr>
            <a:r>
              <a:rPr lang="de-DE" sz="1800" b="1" dirty="0">
                <a:latin typeface="Open Sans ExtraBold" panose="020B0604020202020204" charset="0"/>
                <a:ea typeface="Open Sans ExtraBold" panose="020B0604020202020204" charset="0"/>
                <a:cs typeface="Open Sans ExtraBold" panose="020B0604020202020204" charset="0"/>
              </a:rPr>
              <a:t>Masterstudiengänge: </a:t>
            </a:r>
            <a:r>
              <a:rPr lang="de-DE" sz="1800" dirty="0">
                <a:latin typeface="Open Sans" panose="020B0604020202020204" charset="0"/>
                <a:ea typeface="Open Sans" panose="020B0604020202020204" charset="0"/>
                <a:cs typeface="Open Sans" panose="020B0604020202020204" charset="0"/>
              </a:rPr>
              <a:t>fachspezifische Seminare zu ethischen Fragen und sicherheitsrelevanten Fällen der eigenen Fachrichtung</a:t>
            </a:r>
          </a:p>
          <a:p>
            <a:pPr>
              <a:lnSpc>
                <a:spcPct val="150000"/>
              </a:lnSpc>
            </a:pPr>
            <a:r>
              <a:rPr lang="de-DE" sz="1800" b="1" dirty="0">
                <a:latin typeface="Open Sans ExtraBold" panose="020B0604020202020204" charset="0"/>
                <a:ea typeface="Open Sans ExtraBold" panose="020B0604020202020204" charset="0"/>
                <a:cs typeface="Open Sans ExtraBold" panose="020B0604020202020204" charset="0"/>
              </a:rPr>
              <a:t>Doktoranden &amp; Post-</a:t>
            </a:r>
            <a:r>
              <a:rPr lang="de-DE" sz="1800" b="1" dirty="0" err="1">
                <a:latin typeface="Open Sans ExtraBold" panose="020B0604020202020204" charset="0"/>
                <a:ea typeface="Open Sans ExtraBold" panose="020B0604020202020204" charset="0"/>
                <a:cs typeface="Open Sans ExtraBold" panose="020B0604020202020204" charset="0"/>
              </a:rPr>
              <a:t>Docs</a:t>
            </a:r>
            <a:r>
              <a:rPr lang="de-DE" sz="1800" b="1" dirty="0">
                <a:latin typeface="Open Sans ExtraBold" panose="020B0604020202020204" charset="0"/>
                <a:ea typeface="Open Sans ExtraBold" panose="020B0604020202020204" charset="0"/>
                <a:cs typeface="Open Sans ExtraBold" panose="020B0604020202020204" charset="0"/>
              </a:rPr>
              <a:t>: </a:t>
            </a:r>
            <a:r>
              <a:rPr lang="de-DE" sz="1800" dirty="0">
                <a:latin typeface="Open Sans" panose="020B0604020202020204" charset="0"/>
                <a:ea typeface="Open Sans" panose="020B0604020202020204" charset="0"/>
                <a:cs typeface="Open Sans" panose="020B0604020202020204" charset="0"/>
              </a:rPr>
              <a:t>Mitarbeiterschulungen, Summerschools, Graduiertenschulungen für spezielle Risiken in der Forschung</a:t>
            </a:r>
          </a:p>
          <a:p>
            <a:pPr>
              <a:lnSpc>
                <a:spcPct val="100000"/>
              </a:lnSpc>
            </a:pPr>
            <a:endParaRPr lang="de-DE" sz="15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2002113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3D57A-7D32-5D48-A979-4ECCD0CD7DD4}"/>
              </a:ext>
            </a:extLst>
          </p:cNvPr>
          <p:cNvSpPr>
            <a:spLocks noGrp="1"/>
          </p:cNvSpPr>
          <p:nvPr>
            <p:ph type="title"/>
          </p:nvPr>
        </p:nvSpPr>
        <p:spPr/>
        <p:txBody>
          <a:bodyPr/>
          <a:lstStyle/>
          <a:p>
            <a:r>
              <a:rPr lang="de-DE" dirty="0">
                <a:latin typeface="Open Sans" panose="020B0604020202020204" charset="0"/>
                <a:ea typeface="Open Sans" panose="020B0604020202020204" charset="0"/>
                <a:cs typeface="Open Sans" panose="020B0604020202020204" charset="0"/>
              </a:rPr>
              <a:t>1</a:t>
            </a:r>
          </a:p>
        </p:txBody>
      </p:sp>
      <p:sp>
        <p:nvSpPr>
          <p:cNvPr id="3" name="Textplatzhalter 2">
            <a:extLst>
              <a:ext uri="{FF2B5EF4-FFF2-40B4-BE49-F238E27FC236}">
                <a16:creationId xmlns:a16="http://schemas.microsoft.com/office/drawing/2014/main" id="{3F02328F-5773-D241-A955-2419F06722A6}"/>
              </a:ext>
            </a:extLst>
          </p:cNvPr>
          <p:cNvSpPr>
            <a:spLocks noGrp="1"/>
          </p:cNvSpPr>
          <p:nvPr>
            <p:ph type="body" idx="1"/>
          </p:nvPr>
        </p:nvSpPr>
        <p:spPr/>
        <p:txBody>
          <a:bodyPr vert="horz" lIns="0" tIns="0" rIns="0" bIns="0" rtlCol="0" anchor="t">
            <a:normAutofit/>
          </a:bodyPr>
          <a:lstStyle/>
          <a:p>
            <a:r>
              <a:rPr lang="de-DE" b="1" kern="0" dirty="0">
                <a:solidFill>
                  <a:srgbClr val="00A4C8"/>
                </a:solidFill>
                <a:latin typeface="Open Sans ExtraBold" panose="020B0604020202020204" charset="0"/>
                <a:ea typeface="Open Sans ExtraBold" panose="020B0604020202020204" charset="0"/>
                <a:cs typeface="Open Sans ExtraBold" panose="020B0604020202020204" charset="0"/>
              </a:rPr>
              <a:t>Informationen zu DFG </a:t>
            </a:r>
          </a:p>
          <a:p>
            <a:r>
              <a:rPr lang="de-DE" b="1" kern="0" dirty="0">
                <a:solidFill>
                  <a:srgbClr val="00A4C8"/>
                </a:solidFill>
                <a:latin typeface="Open Sans ExtraBold" panose="020B0604020202020204" charset="0"/>
                <a:ea typeface="Open Sans ExtraBold" panose="020B0604020202020204" charset="0"/>
                <a:cs typeface="Open Sans ExtraBold" panose="020B0604020202020204" charset="0"/>
              </a:rPr>
              <a:t>und Leopoldina</a:t>
            </a:r>
            <a:r>
              <a:rPr lang="de-DE" b="1" kern="0" dirty="0">
                <a:solidFill>
                  <a:srgbClr val="00A4C8"/>
                </a:solidFill>
                <a:latin typeface="Open Sans ExtraBold"/>
                <a:ea typeface="Open Sans ExtraBold"/>
                <a:cs typeface="Open Sans ExtraBold"/>
              </a:rPr>
              <a:t> </a:t>
            </a:r>
            <a:endParaRPr lang="de-DE" b="1" kern="0" dirty="0">
              <a:solidFill>
                <a:srgbClr val="00A4C8"/>
              </a:solidFill>
              <a:latin typeface="Open Sans ExtraBold" panose="020B0604020202020204" charset="0"/>
              <a:ea typeface="Open Sans ExtraBold" panose="020B0604020202020204" charset="0"/>
              <a:cs typeface="Open Sans ExtraBold" panose="020B0604020202020204" charset="0"/>
            </a:endParaRPr>
          </a:p>
          <a:p>
            <a:endParaRPr lang="de-DE" b="1" dirty="0">
              <a:solidFill>
                <a:srgbClr val="00A4C8"/>
              </a:solidFill>
            </a:endParaRPr>
          </a:p>
        </p:txBody>
      </p:sp>
    </p:spTree>
    <p:extLst>
      <p:ext uri="{BB962C8B-B14F-4D97-AF65-F5344CB8AC3E}">
        <p14:creationId xmlns:p14="http://schemas.microsoft.com/office/powerpoint/2010/main" val="2936166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000"/>
            <a:ext cx="8574680" cy="907200"/>
          </a:xfrm>
        </p:spPr>
        <p:txBody>
          <a:bodyPr>
            <a:normAutofit fontScale="90000"/>
          </a:bodyPr>
          <a:lstStyle/>
          <a:p>
            <a:r>
              <a:rPr lang="de-DE" dirty="0"/>
              <a:t>Empfehlungen zur Verankerung sicherheitsrelevanter Forschung in der Bildung und Lehre</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481709"/>
            <a:ext cx="8288668" cy="265457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500" b="1" dirty="0" err="1">
                <a:latin typeface="Open Sans ExtraBold" panose="020B0604020202020204" charset="0"/>
                <a:ea typeface="Open Sans ExtraBold" panose="020B0604020202020204" charset="0"/>
                <a:cs typeface="Open Sans ExtraBold" panose="020B0604020202020204" charset="0"/>
              </a:rPr>
              <a:t>Good</a:t>
            </a:r>
            <a:r>
              <a:rPr lang="de-DE" sz="1500" b="1" dirty="0">
                <a:latin typeface="Open Sans ExtraBold" panose="020B0604020202020204" charset="0"/>
                <a:ea typeface="Open Sans ExtraBold" panose="020B0604020202020204" charset="0"/>
                <a:cs typeface="Open Sans ExtraBold" panose="020B0604020202020204" charset="0"/>
              </a:rPr>
              <a:t>-Practice-Beispiele (WS 2023/24):</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Universität Tübingen: </a:t>
            </a:r>
            <a:r>
              <a:rPr lang="de-DE" sz="1500" dirty="0">
                <a:latin typeface="Open Sans" panose="020B0606030504020204" pitchFamily="34" charset="0"/>
                <a:ea typeface="Open Sans" panose="020B0606030504020204" pitchFamily="34" charset="0"/>
                <a:cs typeface="Open Sans" panose="020B0606030504020204" pitchFamily="34" charset="0"/>
              </a:rPr>
              <a:t>Bachelor </a:t>
            </a:r>
            <a:r>
              <a:rPr lang="de-DE" sz="1500" dirty="0" err="1">
                <a:latin typeface="Open Sans" panose="020B0606030504020204" pitchFamily="34" charset="0"/>
                <a:ea typeface="Open Sans" panose="020B0606030504020204" pitchFamily="34" charset="0"/>
                <a:cs typeface="Open Sans" panose="020B0606030504020204" pitchFamily="34" charset="0"/>
              </a:rPr>
              <a:t>of</a:t>
            </a:r>
            <a:r>
              <a:rPr lang="de-DE" sz="1500" dirty="0">
                <a:latin typeface="Open Sans" panose="020B0606030504020204" pitchFamily="34" charset="0"/>
                <a:ea typeface="Open Sans" panose="020B0606030504020204" pitchFamily="34" charset="0"/>
                <a:cs typeface="Open Sans" panose="020B0606030504020204" pitchFamily="34" charset="0"/>
              </a:rPr>
              <a:t> Science Biologie:  verpflichtendes Modul Bioethik (3. Semester VL und Seminare)</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Universität Würzburg:</a:t>
            </a:r>
            <a:r>
              <a:rPr lang="de-DE" sz="1500" dirty="0">
                <a:latin typeface="Open Sans" panose="020B0606030504020204" pitchFamily="34" charset="0"/>
                <a:ea typeface="Open Sans" panose="020B0606030504020204" pitchFamily="34" charset="0"/>
                <a:cs typeface="Open Sans" panose="020B0606030504020204" pitchFamily="34" charset="0"/>
              </a:rPr>
              <a:t> Seminar: „Rechtliche und ethische Aspekte in den Biowissenschaften“ </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TU Hamburg:</a:t>
            </a:r>
            <a:r>
              <a:rPr lang="de-DE" sz="1500" dirty="0">
                <a:latin typeface="Open Sans" panose="020B0606030504020204" pitchFamily="34" charset="0"/>
                <a:ea typeface="Open Sans" panose="020B0606030504020204" pitchFamily="34" charset="0"/>
                <a:cs typeface="Open Sans" panose="020B0606030504020204" pitchFamily="34" charset="0"/>
              </a:rPr>
              <a:t> Seminar „Maschinenethik: Theorie, Praxis und aktuelle Diskussionen“</a:t>
            </a:r>
          </a:p>
          <a:p>
            <a:pPr marL="285750" indent="-285750">
              <a:lnSpc>
                <a:spcPct val="150000"/>
              </a:lnSpc>
              <a:buFont typeface="Arial" panose="020B0604020202020204" pitchFamily="34" charset="0"/>
              <a:buChar char="•"/>
            </a:pPr>
            <a:r>
              <a:rPr lang="de-DE" sz="1500" u="sng" dirty="0">
                <a:latin typeface="Open Sans" panose="020B0606030504020204" pitchFamily="34" charset="0"/>
                <a:ea typeface="Open Sans" panose="020B0606030504020204" pitchFamily="34" charset="0"/>
                <a:cs typeface="Open Sans" panose="020B0606030504020204" pitchFamily="34" charset="0"/>
              </a:rPr>
              <a:t>Universität Hamburg:</a:t>
            </a:r>
            <a:r>
              <a:rPr lang="de-DE" sz="1500" dirty="0">
                <a:latin typeface="Open Sans" panose="020B0606030504020204" pitchFamily="34" charset="0"/>
                <a:ea typeface="Open Sans" panose="020B0606030504020204" pitchFamily="34" charset="0"/>
                <a:cs typeface="Open Sans" panose="020B0606030504020204" pitchFamily="34" charset="0"/>
              </a:rPr>
              <a:t> Workshop „Ethik Assessment in der Informatik“</a:t>
            </a:r>
          </a:p>
          <a:p>
            <a:pPr>
              <a:lnSpc>
                <a:spcPct val="1000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45581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100273"/>
            <a:ext cx="8574680" cy="907200"/>
          </a:xfrm>
        </p:spPr>
        <p:txBody>
          <a:bodyPr>
            <a:normAutofit/>
          </a:bodyPr>
          <a:lstStyle/>
          <a:p>
            <a:r>
              <a:rPr lang="de-DE">
                <a:latin typeface="Open Sans SemiBold"/>
                <a:ea typeface="Open Sans SemiBold"/>
                <a:cs typeface="Open Sans SemiBold"/>
              </a:rPr>
              <a:t>Tätigkeitsbericht des GA (11/2022)</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503985" y="938836"/>
            <a:ext cx="5215466" cy="400109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500" b="1" dirty="0">
                <a:latin typeface="Open Sans ExtraBold" panose="020B0604020202020204" charset="0"/>
                <a:ea typeface="Open Sans ExtraBold" panose="020B0604020202020204" charset="0"/>
                <a:cs typeface="Open Sans ExtraBold" panose="020B0604020202020204" charset="0"/>
              </a:rPr>
              <a:t>Schwerpunkte:</a:t>
            </a:r>
          </a:p>
          <a:p>
            <a:pPr marL="285750" indent="-285750">
              <a:lnSpc>
                <a:spcPct val="100000"/>
              </a:lnSpc>
              <a:spcAft>
                <a:spcPts val="600"/>
              </a:spcAft>
              <a:buFont typeface="Arial"/>
              <a:buChar char="•"/>
            </a:pPr>
            <a:r>
              <a:rPr lang="de-DE" sz="1500" dirty="0">
                <a:latin typeface="Open Sans" panose="020B0604020202020204" charset="0"/>
                <a:ea typeface="Open Sans" panose="020B0604020202020204" charset="0"/>
                <a:cs typeface="Open Sans" panose="020B0604020202020204" charset="0"/>
              </a:rPr>
              <a:t>Fallbeispiele</a:t>
            </a:r>
          </a:p>
          <a:p>
            <a:pPr marL="285750" indent="-285750">
              <a:lnSpc>
                <a:spcPct val="100000"/>
              </a:lnSpc>
              <a:spcAft>
                <a:spcPts val="600"/>
              </a:spcAft>
              <a:buFont typeface="Arial"/>
              <a:buChar char="•"/>
            </a:pPr>
            <a:r>
              <a:rPr lang="de-DE" sz="1500" dirty="0">
                <a:latin typeface="Open Sans" panose="020B0604020202020204" charset="0"/>
                <a:ea typeface="Open Sans" panose="020B0604020202020204" charset="0"/>
                <a:cs typeface="Open Sans" panose="020B0604020202020204" charset="0"/>
              </a:rPr>
              <a:t>Umgang der deutschen Wissenschaften mit sicherheitsrelevanter Forschung</a:t>
            </a:r>
            <a:endParaRPr lang="de-DE" dirty="0">
              <a:latin typeface="Open Sans" panose="020B0604020202020204" charset="0"/>
              <a:ea typeface="Open Sans" panose="020B0604020202020204" charset="0"/>
              <a:cs typeface="Open Sans" panose="020B0604020202020204" charset="0"/>
            </a:endParaRPr>
          </a:p>
          <a:p>
            <a:pPr marL="285750" indent="-285750">
              <a:lnSpc>
                <a:spcPct val="100000"/>
              </a:lnSpc>
              <a:spcAft>
                <a:spcPts val="600"/>
              </a:spcAft>
              <a:buFont typeface="Arial"/>
              <a:buChar char="•"/>
            </a:pPr>
            <a:r>
              <a:rPr lang="de-DE" sz="1500" dirty="0">
                <a:latin typeface="Open Sans" panose="020B0604020202020204" charset="0"/>
                <a:ea typeface="Open Sans" panose="020B0604020202020204" charset="0"/>
                <a:cs typeface="Open Sans" panose="020B0604020202020204" charset="0"/>
              </a:rPr>
              <a:t>Förderungsbedingungen für sicherheitsrelevante Forschung</a:t>
            </a:r>
            <a:endParaRPr lang="de-DE" dirty="0">
              <a:latin typeface="Open Sans" panose="020B0604020202020204" charset="0"/>
              <a:ea typeface="Open Sans" panose="020B0604020202020204" charset="0"/>
              <a:cs typeface="Open Sans" panose="020B0604020202020204" charset="0"/>
            </a:endParaRPr>
          </a:p>
          <a:p>
            <a:pPr marL="285750" indent="-285750">
              <a:lnSpc>
                <a:spcPct val="100000"/>
              </a:lnSpc>
              <a:spcAft>
                <a:spcPts val="600"/>
              </a:spcAft>
              <a:buFont typeface="Arial"/>
              <a:buChar char="•"/>
            </a:pPr>
            <a:r>
              <a:rPr lang="de-DE" sz="1500" dirty="0">
                <a:latin typeface="Open Sans" panose="020B0604020202020204" charset="0"/>
                <a:ea typeface="Open Sans" panose="020B0604020202020204" charset="0"/>
                <a:cs typeface="Open Sans" panose="020B0604020202020204" charset="0"/>
              </a:rPr>
              <a:t>Exportkontrolle in der Wissenschaft </a:t>
            </a:r>
            <a:endParaRPr lang="de-DE" dirty="0">
              <a:latin typeface="Open Sans" panose="020B0604020202020204" charset="0"/>
              <a:ea typeface="Open Sans" panose="020B0604020202020204" charset="0"/>
              <a:cs typeface="Open Sans" panose="020B0604020202020204" charset="0"/>
            </a:endParaRPr>
          </a:p>
          <a:p>
            <a:pPr marL="285750" indent="-285750">
              <a:lnSpc>
                <a:spcPct val="100000"/>
              </a:lnSpc>
              <a:spcAft>
                <a:spcPts val="600"/>
              </a:spcAft>
              <a:buFont typeface="Arial"/>
              <a:buChar char="•"/>
            </a:pPr>
            <a:r>
              <a:rPr lang="de-DE" sz="1500" dirty="0">
                <a:latin typeface="Open Sans" panose="020B0604020202020204" charset="0"/>
                <a:ea typeface="Open Sans" panose="020B0604020202020204" charset="0"/>
                <a:cs typeface="Open Sans" panose="020B0604020202020204" charset="0"/>
              </a:rPr>
              <a:t>Leitfrage zur ethischen Bewertung </a:t>
            </a:r>
            <a:r>
              <a:rPr lang="de-DE" sz="1500" dirty="0" err="1">
                <a:latin typeface="Open Sans" panose="020B0604020202020204" charset="0"/>
                <a:ea typeface="Open Sans" panose="020B0604020202020204" charset="0"/>
                <a:cs typeface="Open Sans" panose="020B0604020202020204" charset="0"/>
              </a:rPr>
              <a:t>sicherheitsrel</a:t>
            </a:r>
            <a:r>
              <a:rPr lang="de-DE" sz="1500" dirty="0">
                <a:latin typeface="Open Sans" panose="020B0604020202020204" charset="0"/>
                <a:ea typeface="Open Sans" panose="020B0604020202020204" charset="0"/>
                <a:cs typeface="Open Sans" panose="020B0604020202020204" charset="0"/>
              </a:rPr>
              <a:t>. Forschung </a:t>
            </a:r>
            <a:endParaRPr lang="de-DE" dirty="0">
              <a:latin typeface="Open Sans" panose="020B0604020202020204" charset="0"/>
              <a:ea typeface="Open Sans" panose="020B0604020202020204" charset="0"/>
              <a:cs typeface="Open Sans" panose="020B0604020202020204" charset="0"/>
            </a:endParaRPr>
          </a:p>
          <a:p>
            <a:pPr marL="285750" indent="-285750">
              <a:lnSpc>
                <a:spcPct val="100000"/>
              </a:lnSpc>
              <a:spcAft>
                <a:spcPts val="600"/>
              </a:spcAft>
              <a:buFont typeface="Arial"/>
              <a:buChar char="•"/>
            </a:pPr>
            <a:r>
              <a:rPr lang="de-DE" sz="1500" dirty="0">
                <a:latin typeface="Open Sans" panose="020B0604020202020204" charset="0"/>
                <a:ea typeface="Open Sans" panose="020B0604020202020204" charset="0"/>
                <a:cs typeface="Open Sans" panose="020B0604020202020204" charset="0"/>
              </a:rPr>
              <a:t>Empfehlungen zur </a:t>
            </a:r>
            <a:r>
              <a:rPr lang="de-DE" sz="1500" dirty="0" err="1">
                <a:latin typeface="Open Sans" panose="020B0604020202020204" charset="0"/>
                <a:ea typeface="Open Sans" panose="020B0604020202020204" charset="0"/>
                <a:cs typeface="Open Sans" panose="020B0604020202020204" charset="0"/>
              </a:rPr>
              <a:t>Bewusstseinschärfung</a:t>
            </a:r>
            <a:endParaRPr lang="de-DE" dirty="0">
              <a:latin typeface="Open Sans" panose="020B0604020202020204" charset="0"/>
              <a:ea typeface="Open Sans" panose="020B0604020202020204" charset="0"/>
              <a:cs typeface="Open Sans" panose="020B0604020202020204" charset="0"/>
            </a:endParaRPr>
          </a:p>
          <a:p>
            <a:pPr marL="285750" indent="-285750">
              <a:lnSpc>
                <a:spcPct val="100000"/>
              </a:lnSpc>
              <a:spcAft>
                <a:spcPts val="600"/>
              </a:spcAft>
              <a:buFont typeface="Arial"/>
              <a:buChar char="•"/>
            </a:pPr>
            <a:r>
              <a:rPr lang="de-DE" sz="1500" dirty="0">
                <a:latin typeface="Open Sans" panose="020B0604020202020204" charset="0"/>
                <a:ea typeface="Open Sans" panose="020B0604020202020204" charset="0"/>
                <a:cs typeface="Open Sans" panose="020B0604020202020204" charset="0"/>
              </a:rPr>
              <a:t>Internationale und nationale Debatten zu </a:t>
            </a:r>
            <a:r>
              <a:rPr lang="de-DE" sz="1500" dirty="0" err="1">
                <a:latin typeface="Open Sans" panose="020B0604020202020204" charset="0"/>
                <a:ea typeface="Open Sans" panose="020B0604020202020204" charset="0"/>
                <a:cs typeface="Open Sans" panose="020B0604020202020204" charset="0"/>
              </a:rPr>
              <a:t>sicherheitsrel</a:t>
            </a:r>
            <a:r>
              <a:rPr lang="de-DE" sz="1500" dirty="0">
                <a:latin typeface="Open Sans" panose="020B0604020202020204" charset="0"/>
                <a:ea typeface="Open Sans" panose="020B0604020202020204" charset="0"/>
                <a:cs typeface="Open Sans" panose="020B0604020202020204" charset="0"/>
              </a:rPr>
              <a:t>. Forschung</a:t>
            </a:r>
            <a:endParaRPr lang="de-DE" dirty="0">
              <a:latin typeface="Open Sans" panose="020B0604020202020204" charset="0"/>
              <a:ea typeface="Open Sans" panose="020B0604020202020204" charset="0"/>
              <a:cs typeface="Open Sans" panose="020B0604020202020204" charset="0"/>
            </a:endParaRPr>
          </a:p>
          <a:p>
            <a:pPr>
              <a:lnSpc>
                <a:spcPct val="150000"/>
              </a:lnSpc>
            </a:pPr>
            <a:endParaRPr lang="de-DE" sz="1500" dirty="0">
              <a:latin typeface="Open Sans" panose="020B0604020202020204" charset="0"/>
              <a:ea typeface="Open Sans" panose="020B0604020202020204" charset="0"/>
              <a:cs typeface="Open Sans" panose="020B0604020202020204" charset="0"/>
            </a:endParaRPr>
          </a:p>
          <a:p>
            <a:pPr>
              <a:lnSpc>
                <a:spcPct val="100000"/>
              </a:lnSpc>
            </a:pPr>
            <a:endParaRPr lang="de-DE" sz="1500" dirty="0">
              <a:latin typeface="Open Sans" panose="020B0604020202020204" charset="0"/>
              <a:ea typeface="Open Sans" panose="020B0604020202020204" charset="0"/>
              <a:cs typeface="Open Sans" panose="020B0604020202020204" charset="0"/>
            </a:endParaRPr>
          </a:p>
        </p:txBody>
      </p:sp>
      <p:sp>
        <p:nvSpPr>
          <p:cNvPr id="8" name="Rechteck 7"/>
          <p:cNvSpPr/>
          <p:nvPr/>
        </p:nvSpPr>
        <p:spPr>
          <a:xfrm>
            <a:off x="590223" y="4491881"/>
            <a:ext cx="7563507" cy="261610"/>
          </a:xfrm>
          <a:prstGeom prst="rect">
            <a:avLst/>
          </a:prstGeom>
        </p:spPr>
        <p:txBody>
          <a:bodyPr wrap="square" lIns="91440" tIns="45720" rIns="91440" bIns="45720" anchor="t">
            <a:spAutoFit/>
          </a:bodyPr>
          <a:lstStyle/>
          <a:p>
            <a:r>
              <a:rPr lang="de-DE" sz="1100" dirty="0">
                <a:ea typeface="+mn-lt"/>
                <a:cs typeface="+mn-lt"/>
              </a:rPr>
              <a:t>www.sicherheitsrelevante-forschung.org/tag/taetigkeitsbericht/</a:t>
            </a:r>
            <a:endParaRPr lang="en-US" dirty="0">
              <a:ea typeface="+mn-lt"/>
              <a:cs typeface="+mn-lt"/>
            </a:endParaRPr>
          </a:p>
        </p:txBody>
      </p:sp>
      <p:pic>
        <p:nvPicPr>
          <p:cNvPr id="5" name="Picture 5">
            <a:extLst>
              <a:ext uri="{FF2B5EF4-FFF2-40B4-BE49-F238E27FC236}">
                <a16:creationId xmlns:a16="http://schemas.microsoft.com/office/drawing/2014/main" id="{70E4009B-0A81-890C-0958-DB55A59C080B}"/>
              </a:ext>
            </a:extLst>
          </p:cNvPr>
          <p:cNvPicPr>
            <a:picLocks noChangeAspect="1"/>
          </p:cNvPicPr>
          <p:nvPr/>
        </p:nvPicPr>
        <p:blipFill>
          <a:blip r:embed="rId2"/>
          <a:stretch>
            <a:fillRect/>
          </a:stretch>
        </p:blipFill>
        <p:spPr>
          <a:xfrm>
            <a:off x="673298" y="938836"/>
            <a:ext cx="2517389" cy="3529251"/>
          </a:xfrm>
          <a:prstGeom prst="rect">
            <a:avLst/>
          </a:prstGeom>
          <a:ln>
            <a:solidFill>
              <a:schemeClr val="bg1">
                <a:lumMod val="75000"/>
              </a:schemeClr>
            </a:solidFill>
          </a:ln>
        </p:spPr>
      </p:pic>
    </p:spTree>
    <p:extLst>
      <p:ext uri="{BB962C8B-B14F-4D97-AF65-F5344CB8AC3E}">
        <p14:creationId xmlns:p14="http://schemas.microsoft.com/office/powerpoint/2010/main" val="1176302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31EFE683-74CA-FBD2-E133-F575A41958ED}"/>
              </a:ext>
            </a:extLst>
          </p:cNvPr>
          <p:cNvPicPr>
            <a:picLocks noGrp="1" noChangeAspect="1"/>
          </p:cNvPicPr>
          <p:nvPr>
            <p:ph idx="1"/>
          </p:nvPr>
        </p:nvPicPr>
        <p:blipFill>
          <a:blip r:embed="rId2"/>
          <a:stretch>
            <a:fillRect/>
          </a:stretch>
        </p:blipFill>
        <p:spPr>
          <a:xfrm>
            <a:off x="3039595" y="1190587"/>
            <a:ext cx="2537273" cy="3588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el 1">
            <a:extLst>
              <a:ext uri="{FF2B5EF4-FFF2-40B4-BE49-F238E27FC236}">
                <a16:creationId xmlns:a16="http://schemas.microsoft.com/office/drawing/2014/main" id="{6008B32D-DFD5-0ADF-031C-2DF6C60E6F39}"/>
              </a:ext>
            </a:extLst>
          </p:cNvPr>
          <p:cNvSpPr>
            <a:spLocks noGrp="1"/>
          </p:cNvSpPr>
          <p:nvPr>
            <p:ph type="title"/>
          </p:nvPr>
        </p:nvSpPr>
        <p:spPr>
          <a:xfrm>
            <a:off x="360000" y="364370"/>
            <a:ext cx="8424000" cy="563300"/>
          </a:xfrm>
        </p:spPr>
        <p:txBody>
          <a:bodyPr>
            <a:normAutofit/>
          </a:bodyPr>
          <a:lstStyle/>
          <a:p>
            <a:r>
              <a:rPr lang="de-DE">
                <a:latin typeface="Open Sans SemiBold"/>
                <a:ea typeface="Open Sans SemiBold"/>
                <a:cs typeface="Open Sans SemiBold"/>
              </a:rPr>
              <a:t>Informationsbroschüre des GA (04/2022)</a:t>
            </a:r>
            <a:endParaRPr lang="de-DE"/>
          </a:p>
        </p:txBody>
      </p:sp>
    </p:spTree>
    <p:extLst>
      <p:ext uri="{BB962C8B-B14F-4D97-AF65-F5344CB8AC3E}">
        <p14:creationId xmlns:p14="http://schemas.microsoft.com/office/powerpoint/2010/main" val="466066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1109525" y="1547812"/>
            <a:ext cx="7036163" cy="1882800"/>
          </a:xfrm>
        </p:spPr>
        <p:txBody>
          <a:bodyPr/>
          <a:lstStyle/>
          <a:p>
            <a:r>
              <a:rPr lang="de-DE"/>
              <a:t>Leitfragen zur ethischen Bewertung sicherheitsrelevanter Forschung</a:t>
            </a:r>
          </a:p>
        </p:txBody>
      </p:sp>
    </p:spTree>
    <p:extLst>
      <p:ext uri="{BB962C8B-B14F-4D97-AF65-F5344CB8AC3E}">
        <p14:creationId xmlns:p14="http://schemas.microsoft.com/office/powerpoint/2010/main" val="4220861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635224"/>
            <a:ext cx="8006922" cy="2846933"/>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1.1 Ist es wahrscheinlich, dass es sich bei der wissenschaftlichen Arbeit um sicherheitsrelevante Forschung im o.g. Sinne und/oder in den o.g. Kontexten handelt?</a:t>
            </a:r>
          </a:p>
          <a:p>
            <a:pPr>
              <a:lnSpc>
                <a:spcPct val="100000"/>
              </a:lnSpc>
            </a:pPr>
            <a:endParaRPr lang="de-DE" sz="14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1.2 Ist es möglich, dass Kooperationspartnerinnen und -partner im Rahmen dieser Arbeiten zusätzliche sicherheitsrelevante Risiken im o.g. Sinne verursachen? </a:t>
            </a:r>
          </a:p>
          <a:p>
            <a:pPr>
              <a:lnSpc>
                <a:spcPct val="100000"/>
              </a:lnSpc>
            </a:pPr>
            <a:endParaRPr lang="de-DE" sz="14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1.3 Steht die Arbeit mit rechtlichen Regularien</a:t>
            </a:r>
            <a:r>
              <a:rPr lang="de-DE" sz="1400" baseline="30000">
                <a:latin typeface="Open Sans" panose="020B0606030504020204" pitchFamily="34" charset="0"/>
                <a:ea typeface="Open Sans" panose="020B0606030504020204" pitchFamily="34" charset="0"/>
                <a:cs typeface="Open Sans" panose="020B0606030504020204" pitchFamily="34" charset="0"/>
              </a:rPr>
              <a:t>1</a:t>
            </a:r>
            <a:r>
              <a:rPr lang="de-DE" sz="1400">
                <a:latin typeface="Open Sans" panose="020B0606030504020204" pitchFamily="34" charset="0"/>
                <a:ea typeface="Open Sans" panose="020B0606030504020204" pitchFamily="34" charset="0"/>
                <a:cs typeface="Open Sans" panose="020B0606030504020204" pitchFamily="34" charset="0"/>
              </a:rPr>
              <a:t> in Konflikt und ist daher neben der KEF auch eine Compliance-Stelle zuständig?</a:t>
            </a:r>
          </a:p>
          <a:p>
            <a:pPr>
              <a:lnSpc>
                <a:spcPct val="100000"/>
              </a:lnSpc>
            </a:pPr>
            <a:endParaRPr lang="de-DE" sz="15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de-DE" sz="15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100" baseline="30000">
                <a:latin typeface="Open Sans" panose="020B0606030504020204" pitchFamily="34" charset="0"/>
                <a:ea typeface="Open Sans" panose="020B0606030504020204" pitchFamily="34" charset="0"/>
                <a:cs typeface="Open Sans" panose="020B0606030504020204" pitchFamily="34" charset="0"/>
              </a:rPr>
              <a:t>1</a:t>
            </a:r>
            <a:r>
              <a:rPr lang="de-DE" sz="1100">
                <a:latin typeface="Open Sans" panose="020B0606030504020204" pitchFamily="34" charset="0"/>
                <a:ea typeface="Open Sans" panose="020B0606030504020204" pitchFamily="34" charset="0"/>
                <a:cs typeface="Open Sans" panose="020B0606030504020204" pitchFamily="34" charset="0"/>
              </a:rPr>
              <a:t>Z.B. Reguläres Strafrecht, Exportkontrollrecht sowie die Ausfuhrbestimmungen des Bundesamtes für Wirtschaft und Ausfuhrkontrolle (BAFA), das Biowaffen- und das Chemiewaffenübereinkommen, Schutz der Menschenrechte, humanitäres Völkerrecht, Kriegsvölkerrecht, Folter- und Gewaltverbot, Biodiversitäts-Konvention.</a:t>
            </a:r>
          </a:p>
          <a:p>
            <a:pPr>
              <a:lnSpc>
                <a:spcPct val="100000"/>
              </a:lnSpc>
            </a:pPr>
            <a:endParaRPr lang="de-DE" sz="1500" baseline="30000">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3"/>
          <p:cNvSpPr>
            <a:spLocks noGrp="1"/>
          </p:cNvSpPr>
          <p:nvPr>
            <p:ph type="title"/>
          </p:nvPr>
        </p:nvSpPr>
        <p:spPr/>
        <p:txBody>
          <a:bodyPr>
            <a:normAutofit fontScale="90000"/>
          </a:bodyPr>
          <a:lstStyle/>
          <a:p>
            <a:r>
              <a:rPr lang="de-DE" dirty="0">
                <a:latin typeface="Open Sans" panose="020B0606030504020204" pitchFamily="34" charset="0"/>
                <a:ea typeface="Open Sans" panose="020B0606030504020204" pitchFamily="34" charset="0"/>
                <a:cs typeface="Open Sans" panose="020B0606030504020204" pitchFamily="34" charset="0"/>
              </a:rPr>
              <a:t>1. Leitfragen für Forschende, die die Notwendigkeit für eine Beratung durch eine KEF nahelegen</a:t>
            </a:r>
            <a:endParaRPr lang="de-DE" dirty="0"/>
          </a:p>
        </p:txBody>
      </p:sp>
    </p:spTree>
    <p:extLst>
      <p:ext uri="{BB962C8B-B14F-4D97-AF65-F5344CB8AC3E}">
        <p14:creationId xmlns:p14="http://schemas.microsoft.com/office/powerpoint/2010/main" val="473315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595467"/>
            <a:ext cx="8006922" cy="260071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2.1 Welche konkreten Ziele und Zwecke verfolgen Forschende und ggf. die Sponsoren mit dem Forschungsvorhaben? </a:t>
            </a:r>
          </a:p>
          <a:p>
            <a:pPr>
              <a:lnSpc>
                <a:spcPct val="100000"/>
              </a:lnSpc>
            </a:pPr>
            <a:endParaRPr lang="de-DE" sz="14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2.2 Ist die notwendige Fachexpertise vorhanden, um die Forschungsarbeit hinsichtlich potentieller Risiken informiert zu bewerten oder muss weitere Expertise hinzugezogen werden?</a:t>
            </a:r>
          </a:p>
          <a:p>
            <a:pPr>
              <a:lnSpc>
                <a:spcPct val="100000"/>
              </a:lnSpc>
            </a:pPr>
            <a:endParaRPr lang="de-DE" sz="14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2.3 Lassen sich Nutzen und Risiken der bekannten bzw. möglichen Forschungsergebnisse zum jetzigen Kenntnisstand ausreichend konkretisieren und ggf. gegeneinander abwägen? </a:t>
            </a:r>
          </a:p>
          <a:p>
            <a:pPr>
              <a:lnSpc>
                <a:spcPct val="100000"/>
              </a:lnSpc>
            </a:pPr>
            <a:endParaRPr lang="de-DE" sz="14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2.4 Sind sicherheitsrelevante Ergebnisse und resultierende Risiken der Arbeit neuartig oder können sie sich auch auf Basis von bereits veröffentlichten Arbeiten ergeben?</a:t>
            </a:r>
          </a:p>
          <a:p>
            <a:pPr>
              <a:lnSpc>
                <a:spcPct val="100000"/>
              </a:lnSpc>
            </a:pPr>
            <a:endParaRPr lang="de-DE" sz="1500">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3"/>
          <p:cNvSpPr>
            <a:spLocks noGrp="1"/>
          </p:cNvSpPr>
          <p:nvPr>
            <p:ph type="title"/>
          </p:nvPr>
        </p:nvSpPr>
        <p:spPr/>
        <p:txBody>
          <a:bodyPr>
            <a:normAutofit/>
          </a:bodyPr>
          <a:lstStyle/>
          <a:p>
            <a:r>
              <a:rPr lang="de-DE" sz="2500">
                <a:latin typeface="Open Sans" panose="020B0606030504020204" pitchFamily="34" charset="0"/>
                <a:ea typeface="Open Sans" panose="020B0606030504020204" pitchFamily="34" charset="0"/>
                <a:cs typeface="Open Sans" panose="020B0606030504020204" pitchFamily="34" charset="0"/>
              </a:rPr>
              <a:t>2. Leitfragen für die Bearbeitung der Anfrage durch die KEFs</a:t>
            </a:r>
            <a:endParaRPr lang="de-DE" sz="2500"/>
          </a:p>
        </p:txBody>
      </p:sp>
    </p:spTree>
    <p:extLst>
      <p:ext uri="{BB962C8B-B14F-4D97-AF65-F5344CB8AC3E}">
        <p14:creationId xmlns:p14="http://schemas.microsoft.com/office/powerpoint/2010/main" val="730081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635223"/>
            <a:ext cx="8006922" cy="307776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2.5 Wie wahrscheinlich ist es, dass sich die sicherheitsrelevanten Ergebnisse verbreiten und infolgedessen unmittelbar</a:t>
            </a:r>
            <a:r>
              <a:rPr lang="de-DE" sz="1400" baseline="30000">
                <a:latin typeface="Open Sans" panose="020B0606030504020204" pitchFamily="34" charset="0"/>
                <a:ea typeface="Open Sans" panose="020B0606030504020204" pitchFamily="34" charset="0"/>
                <a:cs typeface="Open Sans" panose="020B0606030504020204" pitchFamily="34" charset="0"/>
              </a:rPr>
              <a:t>1</a:t>
            </a:r>
            <a:r>
              <a:rPr lang="de-DE" sz="1400">
                <a:latin typeface="Open Sans" panose="020B0606030504020204" pitchFamily="34" charset="0"/>
                <a:ea typeface="Open Sans" panose="020B0606030504020204" pitchFamily="34" charset="0"/>
                <a:cs typeface="Open Sans" panose="020B0606030504020204" pitchFamily="34" charset="0"/>
              </a:rPr>
              <a:t> ein konkreter Missbrauch im Sinne der o.g. Definition besorgniserregender sicherheitsrelevanter Forschung eintritt?</a:t>
            </a:r>
          </a:p>
          <a:p>
            <a:pPr>
              <a:lnSpc>
                <a:spcPct val="100000"/>
              </a:lnSpc>
            </a:pPr>
            <a:endParaRPr lang="de-DE" sz="14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2.6 Wie groß wäre bei einer absichtlichen missbräuchlichen Verwendung der Ergebnisse durch Dritte das Ausmaß potentiellen Schadens und sind geeignete Gegenmaßnahmen</a:t>
            </a:r>
            <a:r>
              <a:rPr lang="de-DE" sz="1400" baseline="30000">
                <a:latin typeface="Open Sans" panose="020B0606030504020204" pitchFamily="34" charset="0"/>
                <a:ea typeface="Open Sans" panose="020B0606030504020204" pitchFamily="34" charset="0"/>
                <a:cs typeface="Open Sans" panose="020B0606030504020204" pitchFamily="34" charset="0"/>
              </a:rPr>
              <a:t>2</a:t>
            </a:r>
            <a:r>
              <a:rPr lang="de-DE" sz="1400">
                <a:latin typeface="Open Sans" panose="020B0606030504020204" pitchFamily="34" charset="0"/>
                <a:ea typeface="Open Sans" panose="020B0606030504020204" pitchFamily="34" charset="0"/>
                <a:cs typeface="Open Sans" panose="020B0606030504020204" pitchFamily="34" charset="0"/>
              </a:rPr>
              <a:t> verfügbar?</a:t>
            </a:r>
          </a:p>
          <a:p>
            <a:pPr>
              <a:lnSpc>
                <a:spcPct val="100000"/>
              </a:lnSpc>
            </a:pPr>
            <a:endParaRPr lang="de-DE" sz="14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2.7 Welche schädlichen Konsequenzen</a:t>
            </a:r>
            <a:r>
              <a:rPr lang="de-DE" sz="1400" baseline="30000">
                <a:latin typeface="Open Sans" panose="020B0606030504020204" pitchFamily="34" charset="0"/>
                <a:ea typeface="Open Sans" panose="020B0606030504020204" pitchFamily="34" charset="0"/>
                <a:cs typeface="Open Sans" panose="020B0606030504020204" pitchFamily="34" charset="0"/>
              </a:rPr>
              <a:t>3</a:t>
            </a:r>
            <a:r>
              <a:rPr lang="de-DE" sz="1400">
                <a:latin typeface="Open Sans" panose="020B0606030504020204" pitchFamily="34" charset="0"/>
                <a:ea typeface="Open Sans" panose="020B0606030504020204" pitchFamily="34" charset="0"/>
                <a:cs typeface="Open Sans" panose="020B0606030504020204" pitchFamily="34" charset="0"/>
              </a:rPr>
              <a:t> könnte die Unterlassung des Forschungsvorhabens haben?</a:t>
            </a:r>
          </a:p>
          <a:p>
            <a:pPr>
              <a:lnSpc>
                <a:spcPct val="100000"/>
              </a:lnSpc>
            </a:pPr>
            <a:endParaRPr lang="de-DE" sz="15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de-DE" sz="15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100" baseline="30000">
                <a:latin typeface="Open Sans" panose="020B0606030504020204" pitchFamily="34" charset="0"/>
                <a:ea typeface="Open Sans" panose="020B0606030504020204" pitchFamily="34" charset="0"/>
                <a:cs typeface="Open Sans" panose="020B0606030504020204" pitchFamily="34" charset="0"/>
              </a:rPr>
              <a:t>1</a:t>
            </a:r>
            <a:r>
              <a:rPr lang="de-DE" sz="1100">
                <a:latin typeface="Open Sans" panose="020B0606030504020204" pitchFamily="34" charset="0"/>
                <a:ea typeface="Open Sans" panose="020B0606030504020204" pitchFamily="34" charset="0"/>
                <a:cs typeface="Open Sans" panose="020B0606030504020204" pitchFamily="34" charset="0"/>
              </a:rPr>
              <a:t>Hier sind etwa die für einen Missbrauch notwendigen Fähigkeiten, Fachwissen und technische Anlagen zu bedenken.</a:t>
            </a:r>
          </a:p>
          <a:p>
            <a:pPr>
              <a:lnSpc>
                <a:spcPct val="100000"/>
              </a:lnSpc>
            </a:pPr>
            <a:r>
              <a:rPr lang="de-DE" sz="1100" baseline="30000">
                <a:latin typeface="Open Sans" panose="020B0606030504020204" pitchFamily="34" charset="0"/>
                <a:ea typeface="Open Sans" panose="020B0606030504020204" pitchFamily="34" charset="0"/>
                <a:cs typeface="Open Sans" panose="020B0606030504020204" pitchFamily="34" charset="0"/>
              </a:rPr>
              <a:t>2</a:t>
            </a:r>
            <a:r>
              <a:rPr lang="de-DE" sz="1100">
                <a:latin typeface="Open Sans" panose="020B0606030504020204" pitchFamily="34" charset="0"/>
                <a:ea typeface="Open Sans" panose="020B0606030504020204" pitchFamily="34" charset="0"/>
                <a:cs typeface="Open Sans" panose="020B0606030504020204" pitchFamily="34" charset="0"/>
              </a:rPr>
              <a:t> Z. B. Maßnahmen der Rückhol- und Rückverfolgbarkeit sowie der Schadenseingrenzung.</a:t>
            </a:r>
          </a:p>
          <a:p>
            <a:pPr>
              <a:lnSpc>
                <a:spcPct val="100000"/>
              </a:lnSpc>
            </a:pPr>
            <a:r>
              <a:rPr lang="de-DE" sz="1100" baseline="30000">
                <a:latin typeface="Open Sans" panose="020B0606030504020204" pitchFamily="34" charset="0"/>
                <a:ea typeface="Open Sans" panose="020B0606030504020204" pitchFamily="34" charset="0"/>
                <a:cs typeface="Open Sans" panose="020B0606030504020204" pitchFamily="34" charset="0"/>
              </a:rPr>
              <a:t>3</a:t>
            </a:r>
            <a:r>
              <a:rPr lang="de-DE" sz="1100">
                <a:latin typeface="Open Sans" panose="020B0606030504020204" pitchFamily="34" charset="0"/>
                <a:ea typeface="Open Sans" panose="020B0606030504020204" pitchFamily="34" charset="0"/>
                <a:cs typeface="Open Sans" panose="020B0606030504020204" pitchFamily="34" charset="0"/>
              </a:rPr>
              <a:t> Kann das Ausbleiben bestimmter Innovationen zusätzliche Schäden etwa im Zuge bereits laufender militärischer Konflikte, im Zuge des Klimawandels und natürlich auftretender Infektionswellen zur Folge haben?</a:t>
            </a:r>
          </a:p>
        </p:txBody>
      </p:sp>
      <p:sp>
        <p:nvSpPr>
          <p:cNvPr id="5" name="Titel 3">
            <a:extLst>
              <a:ext uri="{FF2B5EF4-FFF2-40B4-BE49-F238E27FC236}">
                <a16:creationId xmlns:a16="http://schemas.microsoft.com/office/drawing/2014/main" id="{E6A322F4-AEBD-3B42-90B7-B58568729629}"/>
              </a:ext>
            </a:extLst>
          </p:cNvPr>
          <p:cNvSpPr>
            <a:spLocks noGrp="1"/>
          </p:cNvSpPr>
          <p:nvPr>
            <p:ph type="title"/>
          </p:nvPr>
        </p:nvSpPr>
        <p:spPr/>
        <p:txBody>
          <a:bodyPr>
            <a:normAutofit/>
          </a:bodyPr>
          <a:lstStyle/>
          <a:p>
            <a:r>
              <a:rPr lang="de-DE" sz="2500">
                <a:latin typeface="Open Sans" panose="020B0606030504020204" pitchFamily="34" charset="0"/>
                <a:ea typeface="Open Sans" panose="020B0606030504020204" pitchFamily="34" charset="0"/>
                <a:cs typeface="Open Sans" panose="020B0606030504020204" pitchFamily="34" charset="0"/>
              </a:rPr>
              <a:t>2. Leitfragen für die Bearbeitung der Anfrage durch die KEFs</a:t>
            </a:r>
            <a:endParaRPr lang="de-DE" sz="2500"/>
          </a:p>
        </p:txBody>
      </p:sp>
    </p:spTree>
    <p:extLst>
      <p:ext uri="{BB962C8B-B14F-4D97-AF65-F5344CB8AC3E}">
        <p14:creationId xmlns:p14="http://schemas.microsoft.com/office/powerpoint/2010/main" val="200767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309220"/>
            <a:ext cx="8006922" cy="383181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3.1 Kann die Arbeit Wissen, Produkte oder Technologien hervorbringen, die mit hoher Wahrscheinlichkeit unmittelbar von Dritten zur erheblichen Schädigung der o.g. Rechtsgüter missbraucht werden können?</a:t>
            </a:r>
          </a:p>
          <a:p>
            <a:pPr>
              <a:lnSpc>
                <a:spcPct val="100000"/>
              </a:lnSpc>
            </a:pPr>
            <a:endParaRPr lang="de-DE" sz="14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3.2 Sollte das Projekt in einem fortgeschrittenen Stadium erneut von der KEF bewertet werden, wenn sich sicherheitsrelevante Risiken besser einschätzen lassen? </a:t>
            </a:r>
          </a:p>
          <a:p>
            <a:pPr>
              <a:lnSpc>
                <a:spcPct val="100000"/>
              </a:lnSpc>
            </a:pPr>
            <a:endParaRPr lang="de-DE" sz="14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3.3 Ist die Arbeit bzw. sind deren Ziele und Zwecke mit verfassungsrechtlichen Grundlagen und der Grundordnung bzw. den Leitlinien der Forschungseinrichtung vereinbar?</a:t>
            </a:r>
          </a:p>
          <a:p>
            <a:pPr>
              <a:lnSpc>
                <a:spcPct val="100000"/>
              </a:lnSpc>
            </a:pPr>
            <a:endParaRPr lang="de-DE" sz="14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3.4 Lassen sich sicherheitsrelevante Risiken durch Auflagen an das Projekt (z. B. eine Nutzungsvereinbarung oder alternative Forschungsstrategie) bzw. eine Anpassung der Publikation hinreichend reduzieren?</a:t>
            </a:r>
          </a:p>
          <a:p>
            <a:pPr>
              <a:lnSpc>
                <a:spcPct val="100000"/>
              </a:lnSpc>
            </a:pPr>
            <a:endParaRPr lang="de-DE" sz="140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a:latin typeface="Open Sans" panose="020B0606030504020204" pitchFamily="34" charset="0"/>
                <a:ea typeface="Open Sans" panose="020B0606030504020204" pitchFamily="34" charset="0"/>
                <a:cs typeface="Open Sans" panose="020B0606030504020204" pitchFamily="34" charset="0"/>
              </a:rPr>
              <a:t>3.5 Wie lassen sich an der Arbeit beteiligte Forschende für ethische Aspekte sicherheitsrelevanter Forschung sensibilisieren, um unmittelbare und zukünftige Folgen zu bedenken?</a:t>
            </a:r>
          </a:p>
          <a:p>
            <a:pPr>
              <a:lnSpc>
                <a:spcPct val="100000"/>
              </a:lnSpc>
            </a:pPr>
            <a:endParaRPr lang="de-DE" sz="1100">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3"/>
          <p:cNvSpPr>
            <a:spLocks noGrp="1"/>
          </p:cNvSpPr>
          <p:nvPr>
            <p:ph type="title"/>
          </p:nvPr>
        </p:nvSpPr>
        <p:spPr/>
        <p:txBody>
          <a:bodyPr>
            <a:normAutofit/>
          </a:bodyPr>
          <a:lstStyle/>
          <a:p>
            <a:r>
              <a:rPr lang="de-DE" sz="2500">
                <a:latin typeface="Open Sans" panose="020B0606030504020204" pitchFamily="34" charset="0"/>
                <a:ea typeface="Open Sans" panose="020B0606030504020204" pitchFamily="34" charset="0"/>
                <a:cs typeface="Open Sans" panose="020B0606030504020204" pitchFamily="34" charset="0"/>
              </a:rPr>
              <a:t>3. Leitfragen für die abschließende Bewertung und Beratung durch die KEF</a:t>
            </a:r>
            <a:endParaRPr lang="de-DE" sz="2500"/>
          </a:p>
        </p:txBody>
      </p:sp>
    </p:spTree>
    <p:extLst>
      <p:ext uri="{BB962C8B-B14F-4D97-AF65-F5344CB8AC3E}">
        <p14:creationId xmlns:p14="http://schemas.microsoft.com/office/powerpoint/2010/main" val="2536879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24495" y="1547812"/>
            <a:ext cx="7036163" cy="1882800"/>
          </a:xfrm>
        </p:spPr>
        <p:txBody>
          <a:bodyPr/>
          <a:lstStyle/>
          <a:p>
            <a:r>
              <a:rPr lang="de-DE"/>
              <a:t>Fallbeispiele für besorgniserregende sicherheitsrelevante Forschung</a:t>
            </a:r>
          </a:p>
        </p:txBody>
      </p:sp>
    </p:spTree>
    <p:extLst>
      <p:ext uri="{BB962C8B-B14F-4D97-AF65-F5344CB8AC3E}">
        <p14:creationId xmlns:p14="http://schemas.microsoft.com/office/powerpoint/2010/main" val="3049469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402020"/>
            <a:ext cx="6470815" cy="907200"/>
          </a:xfrm>
        </p:spPr>
        <p:txBody>
          <a:bodyPr>
            <a:normAutofit/>
          </a:bodyPr>
          <a:lstStyle/>
          <a:p>
            <a:r>
              <a:rPr lang="de-DE" sz="2000" u="sng"/>
              <a:t>Beispiel I:</a:t>
            </a:r>
            <a:r>
              <a:rPr lang="de-DE" sz="2000"/>
              <a:t> Herstellung mutierter Varianten </a:t>
            </a:r>
            <a:br>
              <a:rPr lang="de-DE" sz="2000"/>
            </a:br>
            <a:r>
              <a:rPr lang="de-DE" sz="2000"/>
              <a:t>des Vogelgrippevirus</a:t>
            </a:r>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369038"/>
            <a:ext cx="9144000" cy="58744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a:latin typeface="Open Sans" panose="020B0606030504020204" pitchFamily="34" charset="0"/>
                <a:ea typeface="Open Sans" panose="020B0606030504020204" pitchFamily="34" charset="0"/>
                <a:cs typeface="Open Sans" panose="020B0606030504020204" pitchFamily="34" charset="0"/>
              </a:rPr>
              <a:t>Originalarbeiten:</a:t>
            </a:r>
          </a:p>
          <a:p>
            <a:pPr>
              <a:lnSpc>
                <a:spcPct val="100000"/>
              </a:lnSpc>
            </a:pPr>
            <a:r>
              <a:rPr lang="de-DE" sz="800" err="1">
                <a:latin typeface="Open Sans" panose="020B0606030504020204" pitchFamily="34" charset="0"/>
                <a:ea typeface="Open Sans" panose="020B0606030504020204" pitchFamily="34" charset="0"/>
                <a:cs typeface="Open Sans" panose="020B0606030504020204" pitchFamily="34" charset="0"/>
              </a:rPr>
              <a:t>Herfst</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Fouchier</a:t>
            </a:r>
            <a:r>
              <a:rPr lang="de-DE" sz="800">
                <a:latin typeface="Open Sans" panose="020B0606030504020204" pitchFamily="34" charset="0"/>
                <a:ea typeface="Open Sans" panose="020B0606030504020204" pitchFamily="34" charset="0"/>
                <a:cs typeface="Open Sans" panose="020B0606030504020204" pitchFamily="34" charset="0"/>
              </a:rPr>
              <a:t> et al. (2012) </a:t>
            </a:r>
            <a:r>
              <a:rPr lang="de-DE" sz="800" err="1">
                <a:latin typeface="Open Sans" panose="020B0606030504020204" pitchFamily="34" charset="0"/>
                <a:ea typeface="Open Sans" panose="020B0606030504020204" pitchFamily="34" charset="0"/>
                <a:cs typeface="Open Sans" panose="020B0606030504020204" pitchFamily="34" charset="0"/>
              </a:rPr>
              <a:t>Airborne</a:t>
            </a:r>
            <a:r>
              <a:rPr lang="de-DE" sz="800">
                <a:latin typeface="Open Sans" panose="020B0606030504020204" pitchFamily="34" charset="0"/>
                <a:ea typeface="Open Sans" panose="020B0606030504020204" pitchFamily="34" charset="0"/>
                <a:cs typeface="Open Sans" panose="020B0606030504020204" pitchFamily="34" charset="0"/>
              </a:rPr>
              <a:t> Transmission </a:t>
            </a:r>
            <a:r>
              <a:rPr lang="de-DE" sz="800" err="1">
                <a:latin typeface="Open Sans" panose="020B0606030504020204" pitchFamily="34" charset="0"/>
                <a:ea typeface="Open Sans" panose="020B0606030504020204" pitchFamily="34" charset="0"/>
                <a:cs typeface="Open Sans" panose="020B0606030504020204" pitchFamily="34" charset="0"/>
              </a:rPr>
              <a:t>of</a:t>
            </a:r>
            <a:r>
              <a:rPr lang="de-DE" sz="800">
                <a:latin typeface="Open Sans" panose="020B0606030504020204" pitchFamily="34" charset="0"/>
                <a:ea typeface="Open Sans" panose="020B0606030504020204" pitchFamily="34" charset="0"/>
                <a:cs typeface="Open Sans" panose="020B0606030504020204" pitchFamily="34" charset="0"/>
              </a:rPr>
              <a:t> Influenza A/H5N1 Virus </a:t>
            </a:r>
            <a:r>
              <a:rPr lang="de-DE" sz="800" err="1">
                <a:latin typeface="Open Sans" panose="020B0606030504020204" pitchFamily="34" charset="0"/>
                <a:ea typeface="Open Sans" panose="020B0606030504020204" pitchFamily="34" charset="0"/>
                <a:cs typeface="Open Sans" panose="020B0606030504020204" pitchFamily="34" charset="0"/>
              </a:rPr>
              <a:t>Between</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Ferrets</a:t>
            </a:r>
            <a:r>
              <a:rPr lang="de-DE" sz="800">
                <a:latin typeface="Open Sans" panose="020B0606030504020204" pitchFamily="34" charset="0"/>
                <a:ea typeface="Open Sans" panose="020B0606030504020204" pitchFamily="34" charset="0"/>
                <a:cs typeface="Open Sans" panose="020B0606030504020204" pitchFamily="34" charset="0"/>
              </a:rPr>
              <a:t>. Science</a:t>
            </a:r>
          </a:p>
          <a:p>
            <a:pPr>
              <a:lnSpc>
                <a:spcPct val="100000"/>
              </a:lnSpc>
            </a:pPr>
            <a:r>
              <a:rPr lang="de-DE" sz="800">
                <a:latin typeface="Open Sans" panose="020B0606030504020204" pitchFamily="34" charset="0"/>
                <a:ea typeface="Open Sans" panose="020B0606030504020204" pitchFamily="34" charset="0"/>
                <a:cs typeface="Open Sans" panose="020B0606030504020204" pitchFamily="34" charset="0"/>
              </a:rPr>
              <a:t>Imai, </a:t>
            </a:r>
            <a:r>
              <a:rPr lang="de-DE" sz="800" err="1">
                <a:latin typeface="Open Sans" panose="020B0606030504020204" pitchFamily="34" charset="0"/>
                <a:ea typeface="Open Sans" panose="020B0606030504020204" pitchFamily="34" charset="0"/>
                <a:cs typeface="Open Sans" panose="020B0606030504020204" pitchFamily="34" charset="0"/>
              </a:rPr>
              <a:t>Kawaoka</a:t>
            </a:r>
            <a:r>
              <a:rPr lang="de-DE" sz="800">
                <a:latin typeface="Open Sans" panose="020B0606030504020204" pitchFamily="34" charset="0"/>
                <a:ea typeface="Open Sans" panose="020B0606030504020204" pitchFamily="34" charset="0"/>
                <a:cs typeface="Open Sans" panose="020B0606030504020204" pitchFamily="34" charset="0"/>
              </a:rPr>
              <a:t> et al. (2012) Experimental </a:t>
            </a:r>
            <a:r>
              <a:rPr lang="de-DE" sz="800" err="1">
                <a:latin typeface="Open Sans" panose="020B0606030504020204" pitchFamily="34" charset="0"/>
                <a:ea typeface="Open Sans" panose="020B0606030504020204" pitchFamily="34" charset="0"/>
                <a:cs typeface="Open Sans" panose="020B0606030504020204" pitchFamily="34" charset="0"/>
              </a:rPr>
              <a:t>adaptation</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of</a:t>
            </a:r>
            <a:r>
              <a:rPr lang="de-DE" sz="800">
                <a:latin typeface="Open Sans" panose="020B0606030504020204" pitchFamily="34" charset="0"/>
                <a:ea typeface="Open Sans" panose="020B0606030504020204" pitchFamily="34" charset="0"/>
                <a:cs typeface="Open Sans" panose="020B0606030504020204" pitchFamily="34" charset="0"/>
              </a:rPr>
              <a:t> an </a:t>
            </a:r>
            <a:r>
              <a:rPr lang="de-DE" sz="800" err="1">
                <a:latin typeface="Open Sans" panose="020B0606030504020204" pitchFamily="34" charset="0"/>
                <a:ea typeface="Open Sans" panose="020B0606030504020204" pitchFamily="34" charset="0"/>
                <a:cs typeface="Open Sans" panose="020B0606030504020204" pitchFamily="34" charset="0"/>
              </a:rPr>
              <a:t>influenza</a:t>
            </a:r>
            <a:r>
              <a:rPr lang="de-DE" sz="800">
                <a:latin typeface="Open Sans" panose="020B0606030504020204" pitchFamily="34" charset="0"/>
                <a:ea typeface="Open Sans" panose="020B0606030504020204" pitchFamily="34" charset="0"/>
                <a:cs typeface="Open Sans" panose="020B0606030504020204" pitchFamily="34" charset="0"/>
              </a:rPr>
              <a:t> H5 HA </a:t>
            </a:r>
            <a:r>
              <a:rPr lang="de-DE" sz="800" err="1">
                <a:latin typeface="Open Sans" panose="020B0606030504020204" pitchFamily="34" charset="0"/>
                <a:ea typeface="Open Sans" panose="020B0606030504020204" pitchFamily="34" charset="0"/>
                <a:cs typeface="Open Sans" panose="020B0606030504020204" pitchFamily="34" charset="0"/>
              </a:rPr>
              <a:t>confers</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respiratory</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droplet</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transmission</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to</a:t>
            </a:r>
            <a:r>
              <a:rPr lang="de-DE" sz="800">
                <a:latin typeface="Open Sans" panose="020B0606030504020204" pitchFamily="34" charset="0"/>
                <a:ea typeface="Open Sans" panose="020B0606030504020204" pitchFamily="34" charset="0"/>
                <a:cs typeface="Open Sans" panose="020B0606030504020204" pitchFamily="34" charset="0"/>
              </a:rPr>
              <a:t> a </a:t>
            </a:r>
            <a:r>
              <a:rPr lang="de-DE" sz="800" err="1">
                <a:latin typeface="Open Sans" panose="020B0606030504020204" pitchFamily="34" charset="0"/>
                <a:ea typeface="Open Sans" panose="020B0606030504020204" pitchFamily="34" charset="0"/>
                <a:cs typeface="Open Sans" panose="020B0606030504020204" pitchFamily="34" charset="0"/>
              </a:rPr>
              <a:t>reassortant</a:t>
            </a:r>
            <a:r>
              <a:rPr lang="de-DE" sz="800">
                <a:latin typeface="Open Sans" panose="020B0606030504020204" pitchFamily="34" charset="0"/>
                <a:ea typeface="Open Sans" panose="020B0606030504020204" pitchFamily="34" charset="0"/>
                <a:cs typeface="Open Sans" panose="020B0606030504020204" pitchFamily="34" charset="0"/>
              </a:rPr>
              <a:t> H5 HA/H1N1 </a:t>
            </a:r>
            <a:r>
              <a:rPr lang="de-DE" sz="800" err="1">
                <a:latin typeface="Open Sans" panose="020B0606030504020204" pitchFamily="34" charset="0"/>
                <a:ea typeface="Open Sans" panose="020B0606030504020204" pitchFamily="34" charset="0"/>
                <a:cs typeface="Open Sans" panose="020B0606030504020204" pitchFamily="34" charset="0"/>
              </a:rPr>
              <a:t>virus</a:t>
            </a:r>
            <a:r>
              <a:rPr lang="de-DE" sz="800">
                <a:latin typeface="Open Sans" panose="020B0606030504020204" pitchFamily="34" charset="0"/>
                <a:ea typeface="Open Sans" panose="020B0606030504020204" pitchFamily="34" charset="0"/>
                <a:cs typeface="Open Sans" panose="020B0606030504020204" pitchFamily="34" charset="0"/>
              </a:rPr>
              <a:t> in </a:t>
            </a:r>
            <a:r>
              <a:rPr lang="de-DE" sz="800" err="1">
                <a:latin typeface="Open Sans" panose="020B0606030504020204" pitchFamily="34" charset="0"/>
                <a:ea typeface="Open Sans" panose="020B0606030504020204" pitchFamily="34" charset="0"/>
                <a:cs typeface="Open Sans" panose="020B0606030504020204" pitchFamily="34" charset="0"/>
              </a:rPr>
              <a:t>ferrets</a:t>
            </a:r>
            <a:r>
              <a:rPr lang="de-DE" sz="800">
                <a:latin typeface="Open Sans" panose="020B0606030504020204" pitchFamily="34" charset="0"/>
                <a:ea typeface="Open Sans" panose="020B0606030504020204" pitchFamily="34" charset="0"/>
                <a:cs typeface="Open Sans" panose="020B0606030504020204" pitchFamily="34" charset="0"/>
              </a:rPr>
              <a:t>. Nature</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309220"/>
            <a:ext cx="7773790" cy="31854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Ziel: </a:t>
            </a:r>
            <a:r>
              <a:rPr lang="de-DE" sz="1600" dirty="0">
                <a:latin typeface="Open Sans" panose="020B0604020202020204" charset="0"/>
                <a:ea typeface="Open Sans" panose="020B0604020202020204" charset="0"/>
                <a:cs typeface="Open Sans" panose="020B0604020202020204" charset="0"/>
              </a:rPr>
              <a:t>Identifikation von Mutationen, die natürlich vorkommende </a:t>
            </a:r>
            <a:endParaRPr lang="en-US" dirty="0">
              <a:latin typeface="Open Sans" panose="020B0604020202020204" charset="0"/>
              <a:ea typeface="Open Sans" panose="020B0604020202020204" charset="0"/>
              <a:cs typeface="Open Sans" panose="020B0604020202020204" charset="0"/>
            </a:endParaRPr>
          </a:p>
          <a:p>
            <a:pPr>
              <a:lnSpc>
                <a:spcPct val="150000"/>
              </a:lnSpc>
            </a:pPr>
            <a:r>
              <a:rPr lang="de-DE" sz="1600" dirty="0">
                <a:latin typeface="Open Sans" panose="020B0604020202020204" charset="0"/>
                <a:ea typeface="Open Sans" panose="020B0604020202020204" charset="0"/>
                <a:cs typeface="Open Sans" panose="020B0604020202020204" charset="0"/>
              </a:rPr>
              <a:t>Varianten des Virus zwischen Säugetieren leichter übertragbar machen</a:t>
            </a:r>
            <a:endParaRPr lang="de-DE" dirty="0">
              <a:latin typeface="Open Sans" panose="020B0604020202020204" charset="0"/>
              <a:ea typeface="Open Sans" panose="020B0604020202020204" charset="0"/>
              <a:cs typeface="Open Sans" panose="020B0604020202020204" charset="0"/>
            </a:endParaRP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Ergebnis: </a:t>
            </a:r>
            <a:r>
              <a:rPr lang="de-DE" sz="1600" dirty="0">
                <a:latin typeface="Open Sans" panose="020B0604020202020204" charset="0"/>
                <a:ea typeface="Open Sans" panose="020B0604020202020204" charset="0"/>
                <a:cs typeface="Open Sans" panose="020B0604020202020204" charset="0"/>
              </a:rPr>
              <a:t>Produktion von Virusvarianten, die im Unterschied zum Wildtyp zwischen Säugetieren (Frettchen) besser luftübertragbar sind</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Nutzen: </a:t>
            </a:r>
            <a:r>
              <a:rPr lang="de-DE" sz="1600" dirty="0">
                <a:latin typeface="Open Sans" panose="020B0604020202020204" charset="0"/>
                <a:ea typeface="Open Sans" panose="020B0604020202020204" charset="0"/>
                <a:cs typeface="Open Sans" panose="020B0604020202020204" charset="0"/>
              </a:rPr>
              <a:t>bessere Vorbereitung auf potentielle Pandemien</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Risiko: </a:t>
            </a:r>
            <a:r>
              <a:rPr lang="de-DE" sz="1600" dirty="0">
                <a:latin typeface="Open Sans" panose="020B0604020202020204" charset="0"/>
                <a:ea typeface="Open Sans" panose="020B0604020202020204" charset="0"/>
                <a:cs typeface="Open Sans" panose="020B0604020202020204" charset="0"/>
              </a:rPr>
              <a:t>Virusvarianten könnten durch fahrlässiges Handeln aus Hochsicherheitslaboren entkommen? Bauanleitung für eine </a:t>
            </a:r>
            <a:r>
              <a:rPr lang="de-DE" sz="1600" dirty="0" err="1">
                <a:latin typeface="Open Sans" panose="020B0604020202020204" charset="0"/>
                <a:ea typeface="Open Sans" panose="020B0604020202020204" charset="0"/>
                <a:cs typeface="Open Sans" panose="020B0604020202020204" charset="0"/>
              </a:rPr>
              <a:t>Biowaffe</a:t>
            </a:r>
            <a:r>
              <a:rPr lang="de-DE" sz="1600" dirty="0">
                <a:latin typeface="Open Sans" panose="020B0604020202020204" charset="0"/>
                <a:ea typeface="Open Sans" panose="020B0604020202020204" charset="0"/>
                <a:cs typeface="Open Sans" panose="020B0604020202020204" charset="0"/>
              </a:rPr>
              <a:t> für Terrorismus bzw. biologische Kriegsführung?</a:t>
            </a:r>
          </a:p>
          <a:p>
            <a:pPr>
              <a:lnSpc>
                <a:spcPct val="1000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Grafik 3">
            <a:extLst>
              <a:ext uri="{FF2B5EF4-FFF2-40B4-BE49-F238E27FC236}">
                <a16:creationId xmlns:a16="http://schemas.microsoft.com/office/drawing/2014/main" id="{F853A188-EC7C-6443-7F6E-17E7A9491CF7}"/>
              </a:ext>
            </a:extLst>
          </p:cNvPr>
          <p:cNvPicPr>
            <a:picLocks noChangeAspect="1"/>
          </p:cNvPicPr>
          <p:nvPr/>
        </p:nvPicPr>
        <p:blipFill>
          <a:blip r:embed="rId2"/>
          <a:stretch>
            <a:fillRect/>
          </a:stretch>
        </p:blipFill>
        <p:spPr>
          <a:xfrm>
            <a:off x="6567187" y="14856"/>
            <a:ext cx="2492714" cy="1802765"/>
          </a:xfrm>
          <a:prstGeom prst="rect">
            <a:avLst/>
          </a:prstGeom>
        </p:spPr>
      </p:pic>
    </p:spTree>
    <p:extLst>
      <p:ext uri="{BB962C8B-B14F-4D97-AF65-F5344CB8AC3E}">
        <p14:creationId xmlns:p14="http://schemas.microsoft.com/office/powerpoint/2010/main" val="4236723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417150" y="252938"/>
            <a:ext cx="8424000" cy="907200"/>
          </a:xfrm>
        </p:spPr>
        <p:txBody>
          <a:bodyPr/>
          <a:lstStyle/>
          <a:p>
            <a:r>
              <a:rPr lang="de-DE">
                <a:latin typeface="Open Sans SemiBold"/>
                <a:ea typeface="Open Sans SemiBold"/>
                <a:cs typeface="Open Sans SemiBold"/>
              </a:rPr>
              <a:t>Die Deutsche Forschungsgemeinschaft (DFG)</a:t>
            </a:r>
            <a:br>
              <a:rPr lang="de-DE"/>
            </a:br>
            <a:endParaRPr lang="de-DE"/>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360000" y="1066784"/>
            <a:ext cx="5316900" cy="355481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de-DE" sz="1600">
                <a:latin typeface="Open Sans" panose="020B0606030504020204" pitchFamily="34" charset="0"/>
                <a:ea typeface="Open Sans" panose="020B0606030504020204" pitchFamily="34" charset="0"/>
                <a:cs typeface="Open Sans" panose="020B0606030504020204" pitchFamily="34" charset="0"/>
              </a:rPr>
              <a:t>ist die zentrale Selbstverwaltungsorganisation der Wissenschaft in Deutschland </a:t>
            </a:r>
          </a:p>
          <a:p>
            <a:pPr marL="285750" indent="-285750">
              <a:lnSpc>
                <a:spcPct val="150000"/>
              </a:lnSpc>
              <a:buFont typeface="Arial" panose="020B0604020202020204" pitchFamily="34" charset="0"/>
              <a:buChar char="•"/>
            </a:pPr>
            <a:r>
              <a:rPr lang="de-DE" sz="1600">
                <a:latin typeface="Open Sans" panose="020B0606030504020204" pitchFamily="34" charset="0"/>
                <a:ea typeface="Open Sans" panose="020B0606030504020204" pitchFamily="34" charset="0"/>
                <a:cs typeface="Open Sans" panose="020B0606030504020204" pitchFamily="34" charset="0"/>
              </a:rPr>
              <a:t>wählt im Wettbewerb exzellente Forschungsprojekte zur Förderung aus</a:t>
            </a:r>
          </a:p>
          <a:p>
            <a:pPr marL="285750" indent="-285750">
              <a:lnSpc>
                <a:spcPct val="150000"/>
              </a:lnSpc>
              <a:buFont typeface="Arial" panose="020B0604020202020204" pitchFamily="34" charset="0"/>
              <a:buChar char="•"/>
            </a:pPr>
            <a:r>
              <a:rPr lang="de-DE" sz="1600">
                <a:latin typeface="Open Sans" panose="020B0606030504020204" pitchFamily="34" charset="0"/>
                <a:ea typeface="Open Sans" panose="020B0606030504020204" pitchFamily="34" charset="0"/>
                <a:cs typeface="Open Sans" panose="020B0606030504020204" pitchFamily="34" charset="0"/>
              </a:rPr>
              <a:t>berät Politik und Gesellschaft</a:t>
            </a:r>
          </a:p>
          <a:p>
            <a:pPr marL="285750" indent="-285750">
              <a:lnSpc>
                <a:spcPct val="150000"/>
              </a:lnSpc>
              <a:buFont typeface="Arial" panose="020B0604020202020204" pitchFamily="34" charset="0"/>
              <a:buChar char="•"/>
            </a:pPr>
            <a:r>
              <a:rPr lang="de-DE" sz="1600">
                <a:latin typeface="Open Sans" panose="020B0606030504020204" pitchFamily="34" charset="0"/>
                <a:ea typeface="Open Sans" panose="020B0606030504020204" pitchFamily="34" charset="0"/>
                <a:cs typeface="Open Sans" panose="020B0606030504020204" pitchFamily="34" charset="0"/>
              </a:rPr>
              <a:t>ihre Mitglieder: forschungsintensive Hochschulen, außeruniversitäre Forschungseinrichtungen, wissenschaftliche Verbände sowie die Akademien der Wissenschaften</a:t>
            </a:r>
          </a:p>
          <a:p>
            <a:pPr>
              <a:lnSpc>
                <a:spcPts val="1800"/>
              </a:lnSpc>
            </a:pPr>
            <a:endParaRPr lang="de-DE" sz="1600">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8" descr="L:\Daten\1 Corporate Design Projekt (CDP)\Entwurf intern\Folien\Illustration_Standard_neu.jpg"/>
          <p:cNvPicPr>
            <a:picLocks noChangeAspect="1" noChangeArrowheads="1"/>
          </p:cNvPicPr>
          <p:nvPr/>
        </p:nvPicPr>
        <p:blipFill>
          <a:blip r:embed="rId2"/>
          <a:srcRect/>
          <a:stretch>
            <a:fillRect/>
          </a:stretch>
        </p:blipFill>
        <p:spPr bwMode="auto">
          <a:xfrm>
            <a:off x="6161350" y="1188211"/>
            <a:ext cx="2622650" cy="2622650"/>
          </a:xfrm>
          <a:prstGeom prst="rect">
            <a:avLst/>
          </a:prstGeom>
          <a:noFill/>
        </p:spPr>
      </p:pic>
    </p:spTree>
    <p:extLst>
      <p:ext uri="{BB962C8B-B14F-4D97-AF65-F5344CB8AC3E}">
        <p14:creationId xmlns:p14="http://schemas.microsoft.com/office/powerpoint/2010/main" val="830582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18034" y="374845"/>
            <a:ext cx="8424000" cy="907200"/>
          </a:xfrm>
        </p:spPr>
        <p:txBody>
          <a:bodyPr>
            <a:normAutofit/>
          </a:bodyPr>
          <a:lstStyle/>
          <a:p>
            <a:r>
              <a:rPr lang="de-DE" sz="2000" u="sng"/>
              <a:t>Beispiel II:</a:t>
            </a:r>
            <a:r>
              <a:rPr lang="de-DE" sz="2000"/>
              <a:t> KI-Methoden für die Aufdeckung </a:t>
            </a:r>
            <a:br>
              <a:rPr lang="de-DE" sz="2000"/>
            </a:br>
            <a:r>
              <a:rPr lang="de-DE" sz="2000"/>
              <a:t>und Beseitigung von Softwareschwachstellen</a:t>
            </a:r>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354210"/>
            <a:ext cx="9144000" cy="58744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800" dirty="0" err="1">
                <a:latin typeface="Open Sans"/>
                <a:ea typeface="Open Sans"/>
                <a:cs typeface="Open Sans"/>
              </a:rPr>
              <a:t>Übersichtsartikel</a:t>
            </a:r>
            <a:r>
              <a:rPr lang="en-US" sz="800" dirty="0">
                <a:latin typeface="Open Sans"/>
                <a:ea typeface="Open Sans"/>
                <a:cs typeface="Open Sans"/>
              </a:rPr>
              <a:t>:</a:t>
            </a:r>
          </a:p>
          <a:p>
            <a:pPr>
              <a:lnSpc>
                <a:spcPct val="100000"/>
              </a:lnSpc>
            </a:pPr>
            <a:r>
              <a:rPr lang="en-US" sz="800" dirty="0">
                <a:latin typeface="Open Sans"/>
                <a:ea typeface="Open Sans"/>
                <a:cs typeface="Open Sans"/>
              </a:rPr>
              <a:t>B</a:t>
            </a:r>
            <a:r>
              <a:rPr lang="de-DE" sz="800" dirty="0" err="1">
                <a:latin typeface="Open Sans"/>
                <a:ea typeface="Open Sans"/>
                <a:cs typeface="Calibri Light"/>
              </a:rPr>
              <a:t>rundage</a:t>
            </a:r>
            <a:r>
              <a:rPr lang="de-DE" sz="800" dirty="0">
                <a:latin typeface="Open Sans"/>
                <a:ea typeface="+mj-lt"/>
                <a:cs typeface="+mj-lt"/>
              </a:rPr>
              <a:t>, M., </a:t>
            </a:r>
            <a:r>
              <a:rPr lang="de-DE" sz="800" dirty="0" err="1">
                <a:latin typeface="Open Sans"/>
                <a:ea typeface="+mj-lt"/>
                <a:cs typeface="+mj-lt"/>
              </a:rPr>
              <a:t>Avin</a:t>
            </a:r>
            <a:r>
              <a:rPr lang="de-DE" sz="800" dirty="0">
                <a:latin typeface="Open Sans"/>
                <a:ea typeface="+mj-lt"/>
                <a:cs typeface="+mj-lt"/>
              </a:rPr>
              <a:t>, S., &amp; Clark, J. (2018). </a:t>
            </a:r>
            <a:r>
              <a:rPr lang="en-US" sz="800" dirty="0">
                <a:latin typeface="Open Sans"/>
                <a:ea typeface="+mj-lt"/>
                <a:cs typeface="+mj-lt"/>
              </a:rPr>
              <a:t>The malicious use of artificial intelligence: forecasting, prevention, and mitigation. Future of Humanity Institute, University of Oxford, Centre for the Study of Existential Risk, University of Cambridge. Center for a New American Security, Electronic Frontier Foundation, Open AI.</a:t>
            </a:r>
            <a:endParaRPr lang="en-US" sz="800" dirty="0">
              <a:latin typeface="Open Sans"/>
              <a:ea typeface="Open Sans" panose="020B0606030504020204" pitchFamily="34" charset="0"/>
              <a:cs typeface="Open Sans" panose="020B0606030504020204" pitchFamily="34" charset="0"/>
            </a:endParaRP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323509"/>
            <a:ext cx="7664252" cy="31854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Ziel: </a:t>
            </a:r>
            <a:r>
              <a:rPr lang="de-DE" sz="1600" dirty="0">
                <a:latin typeface="Open Sans" panose="020B0604020202020204" charset="0"/>
                <a:ea typeface="Open Sans" panose="020B0604020202020204" charset="0"/>
                <a:cs typeface="Open Sans" panose="020B0604020202020204" charset="0"/>
              </a:rPr>
              <a:t>Schwachstellen in Computersoftware, besonders in </a:t>
            </a:r>
            <a:r>
              <a:rPr lang="de-DE" sz="1600" dirty="0" err="1">
                <a:latin typeface="Open Sans" panose="020B0604020202020204" charset="0"/>
                <a:ea typeface="Open Sans" panose="020B0604020202020204" charset="0"/>
                <a:cs typeface="Open Sans" panose="020B0604020202020204" charset="0"/>
              </a:rPr>
              <a:t>Betriebssys</a:t>
            </a:r>
            <a:r>
              <a:rPr lang="de-DE" sz="1600" dirty="0">
                <a:latin typeface="Open Sans" panose="020B0604020202020204" charset="0"/>
                <a:ea typeface="Open Sans" panose="020B0604020202020204" charset="0"/>
                <a:cs typeface="Open Sans" panose="020B0604020202020204" charset="0"/>
              </a:rPr>
              <a:t>-</a:t>
            </a:r>
          </a:p>
          <a:p>
            <a:pPr>
              <a:lnSpc>
                <a:spcPct val="150000"/>
              </a:lnSpc>
            </a:pPr>
            <a:r>
              <a:rPr lang="de-DE" sz="1600" dirty="0" err="1">
                <a:latin typeface="Open Sans" panose="020B0604020202020204" charset="0"/>
                <a:ea typeface="Open Sans" panose="020B0604020202020204" charset="0"/>
                <a:cs typeface="Open Sans" panose="020B0604020202020204" charset="0"/>
              </a:rPr>
              <a:t>temen</a:t>
            </a:r>
            <a:r>
              <a:rPr lang="de-DE" sz="1600" dirty="0">
                <a:latin typeface="Open Sans" panose="020B0604020202020204" charset="0"/>
                <a:ea typeface="Open Sans" panose="020B0604020202020204" charset="0"/>
                <a:cs typeface="Open Sans" panose="020B0604020202020204" charset="0"/>
              </a:rPr>
              <a:t> von Routern, Smartphones und Laptops durch KI-Methoden automatisiert aufdecken, um gezielt Abwehrmaßnahmen zu entwickeln</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Ergebnis: </a:t>
            </a:r>
            <a:r>
              <a:rPr lang="de-DE" sz="1600" dirty="0">
                <a:latin typeface="Open Sans" panose="020B0604020202020204" charset="0"/>
                <a:ea typeface="Open Sans" panose="020B0604020202020204" charset="0"/>
                <a:cs typeface="Open Sans" panose="020B0604020202020204" charset="0"/>
              </a:rPr>
              <a:t>Schwachstellen in zahlreichen Geräten werden identifiziert</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Nutzen: </a:t>
            </a:r>
            <a:r>
              <a:rPr lang="de-DE" sz="1600" dirty="0">
                <a:latin typeface="Open Sans" panose="020B0604020202020204" charset="0"/>
                <a:ea typeface="Open Sans" panose="020B0604020202020204" charset="0"/>
                <a:cs typeface="Open Sans" panose="020B0604020202020204" charset="0"/>
              </a:rPr>
              <a:t>Verbesserung der Sicherheit von Geräten; Schutz vor Hackerangriffen</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Risiko: </a:t>
            </a:r>
            <a:r>
              <a:rPr lang="de-DE" sz="1600" dirty="0">
                <a:latin typeface="Open Sans" panose="020B0604020202020204" charset="0"/>
                <a:ea typeface="Open Sans" panose="020B0604020202020204" charset="0"/>
                <a:cs typeface="Open Sans" panose="020B0604020202020204" charset="0"/>
              </a:rPr>
              <a:t>Ausnutzung der KI-Methode durch Kriminelle zur Verbesserung von Schadsoftware? Zugang zu sensiblen Informationen und Ermöglichung von Erpressung?</a:t>
            </a:r>
          </a:p>
          <a:p>
            <a:pPr>
              <a:lnSpc>
                <a:spcPct val="1000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Grafik 3">
            <a:extLst>
              <a:ext uri="{FF2B5EF4-FFF2-40B4-BE49-F238E27FC236}">
                <a16:creationId xmlns:a16="http://schemas.microsoft.com/office/drawing/2014/main" id="{C793F4FC-751B-1FCC-166A-D85CDAB2EE5E}"/>
              </a:ext>
            </a:extLst>
          </p:cNvPr>
          <p:cNvPicPr>
            <a:picLocks noChangeAspect="1"/>
          </p:cNvPicPr>
          <p:nvPr/>
        </p:nvPicPr>
        <p:blipFill>
          <a:blip r:embed="rId2"/>
          <a:stretch>
            <a:fillRect/>
          </a:stretch>
        </p:blipFill>
        <p:spPr>
          <a:xfrm>
            <a:off x="7263842" y="42022"/>
            <a:ext cx="1812923" cy="1821596"/>
          </a:xfrm>
          <a:prstGeom prst="rect">
            <a:avLst/>
          </a:prstGeom>
        </p:spPr>
      </p:pic>
    </p:spTree>
    <p:extLst>
      <p:ext uri="{BB962C8B-B14F-4D97-AF65-F5344CB8AC3E}">
        <p14:creationId xmlns:p14="http://schemas.microsoft.com/office/powerpoint/2010/main" val="3731972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07829" y="374250"/>
            <a:ext cx="6695981" cy="907200"/>
          </a:xfrm>
        </p:spPr>
        <p:txBody>
          <a:bodyPr>
            <a:noAutofit/>
          </a:bodyPr>
          <a:lstStyle/>
          <a:p>
            <a:r>
              <a:rPr lang="de-DE" sz="2000" u="sng" dirty="0"/>
              <a:t>Beispiel III:</a:t>
            </a:r>
            <a:r>
              <a:rPr lang="de-DE" sz="2000" dirty="0"/>
              <a:t> Vorhersage der sexuellen Orientierung von Menschen mittels Deep-Learning-Algorithmen</a:t>
            </a:r>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476579"/>
            <a:ext cx="9144000" cy="46433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a:latin typeface="Open Sans" panose="020B0606030504020204" pitchFamily="34" charset="0"/>
                <a:ea typeface="Open Sans" panose="020B0606030504020204" pitchFamily="34" charset="0"/>
                <a:cs typeface="Open Sans" panose="020B0606030504020204" pitchFamily="34" charset="0"/>
              </a:rPr>
              <a:t>Originalarbeit:</a:t>
            </a:r>
          </a:p>
          <a:p>
            <a:pPr>
              <a:lnSpc>
                <a:spcPct val="100000"/>
              </a:lnSpc>
            </a:pPr>
            <a:r>
              <a:rPr lang="de-DE" sz="800">
                <a:latin typeface="Open Sans" panose="020B0606030504020204" pitchFamily="34" charset="0"/>
                <a:ea typeface="Open Sans" panose="020B0606030504020204" pitchFamily="34" charset="0"/>
                <a:cs typeface="Open Sans" panose="020B0606030504020204" pitchFamily="34" charset="0"/>
              </a:rPr>
              <a:t>Wang und Kosinski (2017) </a:t>
            </a:r>
            <a:r>
              <a:rPr lang="de-DE" sz="800" err="1">
                <a:latin typeface="Open Sans" panose="020B0606030504020204" pitchFamily="34" charset="0"/>
                <a:ea typeface="Open Sans" panose="020B0606030504020204" pitchFamily="34" charset="0"/>
                <a:cs typeface="Open Sans" panose="020B0606030504020204" pitchFamily="34" charset="0"/>
              </a:rPr>
              <a:t>Deep</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neural</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networks</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are</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more</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accurate</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than</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humans</a:t>
            </a:r>
            <a:r>
              <a:rPr lang="de-DE" sz="800">
                <a:latin typeface="Open Sans" panose="020B0606030504020204" pitchFamily="34" charset="0"/>
                <a:ea typeface="Open Sans" panose="020B0606030504020204" pitchFamily="34" charset="0"/>
                <a:cs typeface="Open Sans" panose="020B0606030504020204" pitchFamily="34" charset="0"/>
              </a:rPr>
              <a:t> at </a:t>
            </a:r>
            <a:r>
              <a:rPr lang="de-DE" sz="800" err="1">
                <a:latin typeface="Open Sans" panose="020B0606030504020204" pitchFamily="34" charset="0"/>
                <a:ea typeface="Open Sans" panose="020B0606030504020204" pitchFamily="34" charset="0"/>
                <a:cs typeface="Open Sans" panose="020B0606030504020204" pitchFamily="34" charset="0"/>
              </a:rPr>
              <a:t>detecting</a:t>
            </a:r>
            <a:r>
              <a:rPr lang="de-DE" sz="800">
                <a:latin typeface="Open Sans" panose="020B0606030504020204" pitchFamily="34" charset="0"/>
                <a:ea typeface="Open Sans" panose="020B0606030504020204" pitchFamily="34" charset="0"/>
                <a:cs typeface="Open Sans" panose="020B0606030504020204" pitchFamily="34" charset="0"/>
              </a:rPr>
              <a:t> sexual </a:t>
            </a:r>
            <a:r>
              <a:rPr lang="de-DE" sz="800" err="1">
                <a:latin typeface="Open Sans" panose="020B0606030504020204" pitchFamily="34" charset="0"/>
                <a:ea typeface="Open Sans" panose="020B0606030504020204" pitchFamily="34" charset="0"/>
                <a:cs typeface="Open Sans" panose="020B0606030504020204" pitchFamily="34" charset="0"/>
              </a:rPr>
              <a:t>orientation</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from</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facial</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images</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PsyArXiv</a:t>
            </a:r>
            <a:endParaRPr lang="de-DE" sz="800">
              <a:latin typeface="Open Sans" panose="020B0606030504020204" pitchFamily="34" charset="0"/>
              <a:ea typeface="Open Sans" panose="020B0606030504020204" pitchFamily="34" charset="0"/>
              <a:cs typeface="Open Sans" panose="020B0606030504020204" pitchFamily="34" charset="0"/>
            </a:endParaRP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8" y="1479743"/>
            <a:ext cx="8220935" cy="291528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Ziel: </a:t>
            </a:r>
            <a:r>
              <a:rPr lang="de-DE" sz="1600" dirty="0">
                <a:latin typeface="Open Sans" panose="020B0604020202020204" charset="0"/>
                <a:ea typeface="Open Sans" panose="020B0604020202020204" charset="0"/>
                <a:cs typeface="Open Sans" panose="020B0604020202020204" charset="0"/>
              </a:rPr>
              <a:t>Weiterentwicklung eines </a:t>
            </a:r>
            <a:r>
              <a:rPr lang="de-DE" sz="1600" dirty="0" err="1">
                <a:latin typeface="Open Sans" panose="020B0604020202020204" charset="0"/>
                <a:ea typeface="Open Sans" panose="020B0604020202020204" charset="0"/>
                <a:cs typeface="Open Sans" panose="020B0604020202020204" charset="0"/>
              </a:rPr>
              <a:t>Deep</a:t>
            </a:r>
            <a:r>
              <a:rPr lang="de-DE" sz="1600" dirty="0">
                <a:latin typeface="Open Sans" panose="020B0604020202020204" charset="0"/>
                <a:ea typeface="Open Sans" panose="020B0604020202020204" charset="0"/>
                <a:cs typeface="Open Sans" panose="020B0604020202020204" charset="0"/>
              </a:rPr>
              <a:t>-Learning-Algorithmus zur Mustererkennung in Portraitfotos</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Ergebnis: </a:t>
            </a:r>
            <a:r>
              <a:rPr lang="de-DE" sz="1600" dirty="0">
                <a:latin typeface="Open Sans" panose="020B0604020202020204" charset="0"/>
                <a:ea typeface="Open Sans" panose="020B0604020202020204" charset="0"/>
                <a:cs typeface="Open Sans" panose="020B0604020202020204" charset="0"/>
              </a:rPr>
              <a:t>trainierter Algorithmus kann sexuelle Orientierung anhand von Portraitfotos mit hoher Erfolgsrate voraussagen</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Nutzen: </a:t>
            </a:r>
            <a:r>
              <a:rPr lang="de-DE" sz="1600" dirty="0">
                <a:latin typeface="Open Sans" panose="020B0604020202020204" charset="0"/>
                <a:ea typeface="Open Sans" panose="020B0604020202020204" charset="0"/>
                <a:cs typeface="Open Sans" panose="020B0604020202020204" charset="0"/>
              </a:rPr>
              <a:t>verbessertes Wissen über Mechanismus der Lernfähigkeit von </a:t>
            </a:r>
            <a:r>
              <a:rPr lang="de-DE" sz="1600" dirty="0" err="1">
                <a:latin typeface="Open Sans" panose="020B0604020202020204" charset="0"/>
                <a:ea typeface="Open Sans" panose="020B0604020202020204" charset="0"/>
                <a:cs typeface="Open Sans" panose="020B0604020202020204" charset="0"/>
              </a:rPr>
              <a:t>Deep</a:t>
            </a:r>
            <a:r>
              <a:rPr lang="de-DE" sz="1600" dirty="0">
                <a:latin typeface="Open Sans" panose="020B0604020202020204" charset="0"/>
                <a:ea typeface="Open Sans" panose="020B0604020202020204" charset="0"/>
                <a:cs typeface="Open Sans" panose="020B0604020202020204" charset="0"/>
              </a:rPr>
              <a:t>-Learning-Algorithmen und über Grenzen der menschlichen Wahrnehmung</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Risiko: </a:t>
            </a:r>
            <a:r>
              <a:rPr lang="de-DE" sz="1600" dirty="0">
                <a:latin typeface="Open Sans" panose="020B0604020202020204" charset="0"/>
                <a:ea typeface="Open Sans" panose="020B0604020202020204" charset="0"/>
                <a:cs typeface="Open Sans" panose="020B0604020202020204" charset="0"/>
              </a:rPr>
              <a:t>Unrechtmäßige Erlangung sensitiver persönlicher Informationen anhand biometrischer Daten? </a:t>
            </a:r>
            <a:r>
              <a:rPr lang="de-DE" sz="1400" dirty="0">
                <a:latin typeface="Open Sans" panose="020B0604020202020204" charset="0"/>
                <a:ea typeface="Open Sans" panose="020B0604020202020204" charset="0"/>
                <a:cs typeface="Open Sans" panose="020B0604020202020204" charset="0"/>
              </a:rPr>
              <a:t>*Homosexualität steht in einigen Ländern unter Strafe</a:t>
            </a:r>
            <a:endParaRPr lang="de-DE" sz="1600" dirty="0">
              <a:latin typeface="Open Sans" panose="020B0604020202020204" charset="0"/>
              <a:ea typeface="Open Sans" panose="020B0604020202020204" charset="0"/>
              <a:cs typeface="Open Sans" panose="020B0604020202020204" charset="0"/>
            </a:endParaRPr>
          </a:p>
        </p:txBody>
      </p:sp>
      <p:pic>
        <p:nvPicPr>
          <p:cNvPr id="4" name="Grafik 3">
            <a:extLst>
              <a:ext uri="{FF2B5EF4-FFF2-40B4-BE49-F238E27FC236}">
                <a16:creationId xmlns:a16="http://schemas.microsoft.com/office/drawing/2014/main" id="{342B6B7D-3651-5171-20DA-22E4F35CD730}"/>
              </a:ext>
            </a:extLst>
          </p:cNvPr>
          <p:cNvPicPr>
            <a:picLocks noChangeAspect="1"/>
          </p:cNvPicPr>
          <p:nvPr/>
        </p:nvPicPr>
        <p:blipFill>
          <a:blip r:embed="rId2"/>
          <a:stretch>
            <a:fillRect/>
          </a:stretch>
        </p:blipFill>
        <p:spPr>
          <a:xfrm>
            <a:off x="6990309" y="79561"/>
            <a:ext cx="2068240" cy="1416529"/>
          </a:xfrm>
          <a:prstGeom prst="rect">
            <a:avLst/>
          </a:prstGeom>
        </p:spPr>
      </p:pic>
    </p:spTree>
    <p:extLst>
      <p:ext uri="{BB962C8B-B14F-4D97-AF65-F5344CB8AC3E}">
        <p14:creationId xmlns:p14="http://schemas.microsoft.com/office/powerpoint/2010/main" val="13571090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58406" y="349435"/>
            <a:ext cx="6715748" cy="907200"/>
          </a:xfrm>
        </p:spPr>
        <p:txBody>
          <a:bodyPr>
            <a:normAutofit/>
          </a:bodyPr>
          <a:lstStyle/>
          <a:p>
            <a:r>
              <a:rPr lang="de-DE" sz="2000" u="sng"/>
              <a:t>Beispiel IV:</a:t>
            </a:r>
            <a:r>
              <a:rPr lang="de-DE" sz="2000"/>
              <a:t> Herstellung synthetischer, infektiöser Pockenviren</a:t>
            </a:r>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487206"/>
            <a:ext cx="9144000" cy="46433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a:latin typeface="Open Sans" panose="020B0606030504020204" pitchFamily="34" charset="0"/>
                <a:ea typeface="Open Sans" panose="020B0606030504020204" pitchFamily="34" charset="0"/>
                <a:cs typeface="Open Sans" panose="020B0606030504020204" pitchFamily="34" charset="0"/>
              </a:rPr>
              <a:t>Originalarbeit:</a:t>
            </a:r>
          </a:p>
          <a:p>
            <a:pPr>
              <a:lnSpc>
                <a:spcPct val="100000"/>
              </a:lnSpc>
            </a:pPr>
            <a:r>
              <a:rPr lang="de-DE" sz="800" err="1">
                <a:latin typeface="Open Sans" panose="020B0606030504020204" pitchFamily="34" charset="0"/>
                <a:ea typeface="Open Sans" panose="020B0606030504020204" pitchFamily="34" charset="0"/>
                <a:cs typeface="Open Sans" panose="020B0606030504020204" pitchFamily="34" charset="0"/>
              </a:rPr>
              <a:t>Noyce</a:t>
            </a:r>
            <a:r>
              <a:rPr lang="de-DE" sz="800">
                <a:latin typeface="Open Sans" panose="020B0606030504020204" pitchFamily="34" charset="0"/>
                <a:ea typeface="Open Sans" panose="020B0606030504020204" pitchFamily="34" charset="0"/>
                <a:cs typeface="Open Sans" panose="020B0606030504020204" pitchFamily="34" charset="0"/>
              </a:rPr>
              <a:t>, Lederman und Evans (2018) </a:t>
            </a:r>
            <a:r>
              <a:rPr lang="de-DE" sz="800" err="1">
                <a:latin typeface="Open Sans" panose="020B0606030504020204" pitchFamily="34" charset="0"/>
                <a:ea typeface="Open Sans" panose="020B0606030504020204" pitchFamily="34" charset="0"/>
                <a:cs typeface="Open Sans" panose="020B0606030504020204" pitchFamily="34" charset="0"/>
              </a:rPr>
              <a:t>Construction</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of</a:t>
            </a:r>
            <a:r>
              <a:rPr lang="de-DE" sz="800">
                <a:latin typeface="Open Sans" panose="020B0606030504020204" pitchFamily="34" charset="0"/>
                <a:ea typeface="Open Sans" panose="020B0606030504020204" pitchFamily="34" charset="0"/>
                <a:cs typeface="Open Sans" panose="020B0606030504020204" pitchFamily="34" charset="0"/>
              </a:rPr>
              <a:t> an </a:t>
            </a:r>
            <a:r>
              <a:rPr lang="de-DE" sz="800" err="1">
                <a:latin typeface="Open Sans" panose="020B0606030504020204" pitchFamily="34" charset="0"/>
                <a:ea typeface="Open Sans" panose="020B0606030504020204" pitchFamily="34" charset="0"/>
                <a:cs typeface="Open Sans" panose="020B0606030504020204" pitchFamily="34" charset="0"/>
              </a:rPr>
              <a:t>infectious</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horsepox</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virus</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vaccine</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from</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chemically</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synthesized</a:t>
            </a:r>
            <a:r>
              <a:rPr lang="de-DE" sz="800">
                <a:latin typeface="Open Sans" panose="020B0606030504020204" pitchFamily="34" charset="0"/>
                <a:ea typeface="Open Sans" panose="020B0606030504020204" pitchFamily="34" charset="0"/>
                <a:cs typeface="Open Sans" panose="020B0606030504020204" pitchFamily="34" charset="0"/>
              </a:rPr>
              <a:t> DNA </a:t>
            </a:r>
            <a:r>
              <a:rPr lang="de-DE" sz="800" err="1">
                <a:latin typeface="Open Sans" panose="020B0606030504020204" pitchFamily="34" charset="0"/>
                <a:ea typeface="Open Sans" panose="020B0606030504020204" pitchFamily="34" charset="0"/>
                <a:cs typeface="Open Sans" panose="020B0606030504020204" pitchFamily="34" charset="0"/>
              </a:rPr>
              <a:t>fragments</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PLoS</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One</a:t>
            </a:r>
            <a:endParaRPr lang="de-DE" sz="800">
              <a:latin typeface="Open Sans" panose="020B0606030504020204" pitchFamily="34" charset="0"/>
              <a:ea typeface="Open Sans" panose="020B0606030504020204" pitchFamily="34" charset="0"/>
              <a:cs typeface="Open Sans" panose="020B0606030504020204" pitchFamily="34" charset="0"/>
            </a:endParaRP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8" y="1645076"/>
            <a:ext cx="8220935" cy="281615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Ziel: </a:t>
            </a:r>
            <a:r>
              <a:rPr lang="de-DE" sz="1600" dirty="0">
                <a:latin typeface="Open Sans" panose="020B0604020202020204" charset="0"/>
                <a:ea typeface="Open Sans" panose="020B0604020202020204" charset="0"/>
                <a:cs typeface="Open Sans" panose="020B0604020202020204" charset="0"/>
              </a:rPr>
              <a:t>bekannte Viren mit großen Genomen synthetisch herstellen</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Ergebnis: </a:t>
            </a:r>
            <a:r>
              <a:rPr lang="de-DE" sz="1600" dirty="0">
                <a:latin typeface="Open Sans" panose="020B0604020202020204" charset="0"/>
                <a:ea typeface="Open Sans" panose="020B0604020202020204" charset="0"/>
                <a:cs typeface="Open Sans" panose="020B0604020202020204" charset="0"/>
              </a:rPr>
              <a:t>mittels synthetischer DNA und mit einem ungefährlichen Kaninchenvirus infizierte Zellen werden infektiöse Pferdepockenviren erzeugt</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Nutzen: </a:t>
            </a:r>
            <a:r>
              <a:rPr lang="de-DE" sz="1600" dirty="0">
                <a:latin typeface="Open Sans" panose="020B0604020202020204" charset="0"/>
                <a:ea typeface="Open Sans" panose="020B0604020202020204" charset="0"/>
                <a:cs typeface="Open Sans" panose="020B0604020202020204" charset="0"/>
              </a:rPr>
              <a:t>Entwicklung und Realisierung eines aufwändigen Syntheseverfahrens; Grundlage für die Entwicklung von Impfstoffen</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Risiko: </a:t>
            </a:r>
            <a:r>
              <a:rPr lang="de-DE" sz="1600" dirty="0">
                <a:latin typeface="Open Sans" panose="020B0604020202020204" charset="0"/>
                <a:ea typeface="Open Sans" panose="020B0604020202020204" charset="0"/>
                <a:cs typeface="Open Sans" panose="020B0604020202020204" charset="0"/>
              </a:rPr>
              <a:t>Herstellung humanpathogener infektiöser Pockenviren? </a:t>
            </a:r>
          </a:p>
          <a:p>
            <a:pPr>
              <a:lnSpc>
                <a:spcPct val="150000"/>
              </a:lnSpc>
            </a:pPr>
            <a:r>
              <a:rPr lang="de-DE" sz="1400" dirty="0">
                <a:latin typeface="Open Sans" panose="020B0604020202020204" charset="0"/>
                <a:ea typeface="Open Sans" panose="020B0604020202020204" charset="0"/>
                <a:cs typeface="Open Sans" panose="020B0604020202020204" charset="0"/>
              </a:rPr>
              <a:t>*Pocken sind ausgerottet und gute Impfstoffe vorhanden</a:t>
            </a:r>
          </a:p>
          <a:p>
            <a:pPr>
              <a:lnSpc>
                <a:spcPct val="1000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Grafik 3">
            <a:extLst>
              <a:ext uri="{FF2B5EF4-FFF2-40B4-BE49-F238E27FC236}">
                <a16:creationId xmlns:a16="http://schemas.microsoft.com/office/drawing/2014/main" id="{95796C5D-6E4F-1CAC-4A5B-044626EA8398}"/>
              </a:ext>
            </a:extLst>
          </p:cNvPr>
          <p:cNvPicPr>
            <a:picLocks noChangeAspect="1"/>
          </p:cNvPicPr>
          <p:nvPr/>
        </p:nvPicPr>
        <p:blipFill>
          <a:blip r:embed="rId2"/>
          <a:stretch>
            <a:fillRect/>
          </a:stretch>
        </p:blipFill>
        <p:spPr>
          <a:xfrm>
            <a:off x="6567187" y="14856"/>
            <a:ext cx="2492714" cy="1802765"/>
          </a:xfrm>
          <a:prstGeom prst="rect">
            <a:avLst/>
          </a:prstGeom>
        </p:spPr>
      </p:pic>
    </p:spTree>
    <p:extLst>
      <p:ext uri="{BB962C8B-B14F-4D97-AF65-F5344CB8AC3E}">
        <p14:creationId xmlns:p14="http://schemas.microsoft.com/office/powerpoint/2010/main" val="2866942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78178" y="353900"/>
            <a:ext cx="6078139" cy="907200"/>
          </a:xfrm>
        </p:spPr>
        <p:txBody>
          <a:bodyPr>
            <a:normAutofit/>
          </a:bodyPr>
          <a:lstStyle/>
          <a:p>
            <a:r>
              <a:rPr lang="de-DE" sz="2000" u="sng"/>
              <a:t>Beispiel V:</a:t>
            </a:r>
            <a:r>
              <a:rPr lang="de-DE" sz="2000"/>
              <a:t> Auslesen sensibler Informationen über Brain-Computer-Interfaces</a:t>
            </a:r>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349268"/>
            <a:ext cx="9144000" cy="58744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a:latin typeface="Open Sans" panose="020B0606030504020204" pitchFamily="34" charset="0"/>
                <a:ea typeface="Open Sans" panose="020B0606030504020204" pitchFamily="34" charset="0"/>
                <a:cs typeface="Open Sans" panose="020B0606030504020204" pitchFamily="34" charset="0"/>
              </a:rPr>
              <a:t>Originalarbeit:</a:t>
            </a:r>
          </a:p>
          <a:p>
            <a:pPr>
              <a:lnSpc>
                <a:spcPct val="100000"/>
              </a:lnSpc>
            </a:pPr>
            <a:r>
              <a:rPr lang="de-DE" sz="800">
                <a:latin typeface="Open Sans" panose="020B0606030504020204" pitchFamily="34" charset="0"/>
                <a:ea typeface="Open Sans" panose="020B0606030504020204" pitchFamily="34" charset="0"/>
                <a:cs typeface="Open Sans" panose="020B0606030504020204" pitchFamily="34" charset="0"/>
              </a:rPr>
              <a:t>Martinovic, I., Davies, D., Frank, M., </a:t>
            </a:r>
            <a:r>
              <a:rPr lang="de-DE" sz="800" err="1">
                <a:latin typeface="Open Sans" panose="020B0606030504020204" pitchFamily="34" charset="0"/>
                <a:ea typeface="Open Sans" panose="020B0606030504020204" pitchFamily="34" charset="0"/>
                <a:cs typeface="Open Sans" panose="020B0606030504020204" pitchFamily="34" charset="0"/>
              </a:rPr>
              <a:t>Perito</a:t>
            </a:r>
            <a:r>
              <a:rPr lang="de-DE" sz="800">
                <a:latin typeface="Open Sans" panose="020B0606030504020204" pitchFamily="34" charset="0"/>
                <a:ea typeface="Open Sans" panose="020B0606030504020204" pitchFamily="34" charset="0"/>
                <a:cs typeface="Open Sans" panose="020B0606030504020204" pitchFamily="34" charset="0"/>
              </a:rPr>
              <a:t>, D., Ros, T., &amp; Song, D. (2012). On </a:t>
            </a:r>
            <a:r>
              <a:rPr lang="de-DE" sz="800" err="1">
                <a:latin typeface="Open Sans" panose="020B0606030504020204" pitchFamily="34" charset="0"/>
                <a:ea typeface="Open Sans" panose="020B0606030504020204" pitchFamily="34" charset="0"/>
                <a:cs typeface="Open Sans" panose="020B0606030504020204" pitchFamily="34" charset="0"/>
              </a:rPr>
              <a:t>the</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feasibility</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of</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side-channel</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attacks</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with</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brain</a:t>
            </a:r>
            <a:r>
              <a:rPr lang="de-DE" sz="800">
                <a:latin typeface="Open Sans" panose="020B0606030504020204" pitchFamily="34" charset="0"/>
                <a:ea typeface="Open Sans" panose="020B0606030504020204" pitchFamily="34" charset="0"/>
                <a:cs typeface="Open Sans" panose="020B0606030504020204" pitchFamily="34" charset="0"/>
              </a:rPr>
              <a:t>-computer </a:t>
            </a:r>
            <a:r>
              <a:rPr lang="de-DE" sz="800" err="1">
                <a:latin typeface="Open Sans" panose="020B0606030504020204" pitchFamily="34" charset="0"/>
                <a:ea typeface="Open Sans" panose="020B0606030504020204" pitchFamily="34" charset="0"/>
                <a:cs typeface="Open Sans" panose="020B0606030504020204" pitchFamily="34" charset="0"/>
              </a:rPr>
              <a:t>interfaces</a:t>
            </a:r>
            <a:r>
              <a:rPr lang="de-DE" sz="800">
                <a:latin typeface="Open Sans" panose="020B0606030504020204" pitchFamily="34" charset="0"/>
                <a:ea typeface="Open Sans" panose="020B0606030504020204" pitchFamily="34" charset="0"/>
                <a:cs typeface="Open Sans" panose="020B0606030504020204" pitchFamily="34" charset="0"/>
              </a:rPr>
              <a:t>. In 21st Security Symposium (USENIX Security 12) (pp. 143-158).</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97399" y="1579090"/>
            <a:ext cx="8220935" cy="254601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Ziel: </a:t>
            </a:r>
            <a:r>
              <a:rPr lang="de-DE" sz="1600" dirty="0">
                <a:latin typeface="Open Sans" panose="020B0604020202020204" charset="0"/>
                <a:ea typeface="Open Sans" panose="020B0604020202020204" charset="0"/>
                <a:cs typeface="Open Sans" panose="020B0604020202020204" charset="0"/>
              </a:rPr>
              <a:t>Mittels EEG benutzte Gehirnregionen für Zahlen, Bilder und </a:t>
            </a:r>
            <a:r>
              <a:rPr lang="de-DE" sz="1600" dirty="0" err="1">
                <a:latin typeface="Open Sans" panose="020B0604020202020204" charset="0"/>
                <a:ea typeface="Open Sans" panose="020B0604020202020204" charset="0"/>
                <a:cs typeface="Open Sans" panose="020B0604020202020204" charset="0"/>
              </a:rPr>
              <a:t>Geodaten</a:t>
            </a:r>
            <a:r>
              <a:rPr lang="de-DE" sz="1600" dirty="0">
                <a:latin typeface="Open Sans" panose="020B0604020202020204" charset="0"/>
                <a:ea typeface="Open Sans" panose="020B0604020202020204" charset="0"/>
                <a:cs typeface="Open Sans" panose="020B0604020202020204" charset="0"/>
              </a:rPr>
              <a:t> ermitteln und Interface mit Messdaten trainieren</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Ergebnis: </a:t>
            </a:r>
            <a:r>
              <a:rPr lang="de-DE" sz="1600" dirty="0">
                <a:latin typeface="Open Sans" panose="020B0604020202020204" charset="0"/>
                <a:ea typeface="Open Sans" panose="020B0604020202020204" charset="0"/>
                <a:cs typeface="Open Sans" panose="020B0604020202020204" charset="0"/>
              </a:rPr>
              <a:t>Zuverlässigkeit der ausgelesenen Daten verbessert sich</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Nutzen: </a:t>
            </a:r>
            <a:r>
              <a:rPr lang="de-DE" sz="1600" dirty="0">
                <a:latin typeface="Open Sans" panose="020B0604020202020204" charset="0"/>
                <a:ea typeface="Open Sans" panose="020B0604020202020204" charset="0"/>
                <a:cs typeface="Open Sans" panose="020B0604020202020204" charset="0"/>
              </a:rPr>
              <a:t>Kommunikation und Interaktion von körperlich beeinträchtigten Personen mit Mensch und Maschine ermöglichen bzw. verbessern</a:t>
            </a:r>
          </a:p>
          <a:p>
            <a:pPr>
              <a:lnSpc>
                <a:spcPct val="150000"/>
              </a:lnSpc>
            </a:pPr>
            <a:r>
              <a:rPr lang="de-DE" sz="1600" b="1" dirty="0">
                <a:latin typeface="Open Sans ExtraBold" panose="020B0604020202020204" charset="0"/>
                <a:ea typeface="Open Sans ExtraBold" panose="020B0604020202020204" charset="0"/>
                <a:cs typeface="Open Sans ExtraBold" panose="020B0604020202020204" charset="0"/>
              </a:rPr>
              <a:t>Risiko: </a:t>
            </a:r>
            <a:r>
              <a:rPr lang="de-DE" sz="1600" dirty="0">
                <a:latin typeface="Open Sans" panose="020B0604020202020204" charset="0"/>
                <a:ea typeface="Open Sans" panose="020B0604020202020204" charset="0"/>
                <a:cs typeface="Open Sans" panose="020B0604020202020204" charset="0"/>
              </a:rPr>
              <a:t>unrechtmäßiges Auslesen sensibler Informationen, z.B. Passwörter oder Bankdaten, mittels harmloser Stimuli</a:t>
            </a:r>
            <a:endParaRPr lang="de-DE" sz="1500" dirty="0">
              <a:latin typeface="Open Sans" panose="020B0604020202020204" charset="0"/>
              <a:ea typeface="Open Sans" panose="020B0604020202020204" charset="0"/>
              <a:cs typeface="Open Sans" panose="020B0604020202020204" charset="0"/>
            </a:endParaRPr>
          </a:p>
        </p:txBody>
      </p:sp>
      <p:pic>
        <p:nvPicPr>
          <p:cNvPr id="4" name="Grafik 3">
            <a:extLst>
              <a:ext uri="{FF2B5EF4-FFF2-40B4-BE49-F238E27FC236}">
                <a16:creationId xmlns:a16="http://schemas.microsoft.com/office/drawing/2014/main" id="{B214653F-5EEF-50F7-DE8A-3200F3C581D4}"/>
              </a:ext>
            </a:extLst>
          </p:cNvPr>
          <p:cNvPicPr>
            <a:picLocks noChangeAspect="1"/>
          </p:cNvPicPr>
          <p:nvPr/>
        </p:nvPicPr>
        <p:blipFill>
          <a:blip r:embed="rId2"/>
          <a:stretch>
            <a:fillRect/>
          </a:stretch>
        </p:blipFill>
        <p:spPr>
          <a:xfrm>
            <a:off x="6959430" y="53024"/>
            <a:ext cx="2476525" cy="1437645"/>
          </a:xfrm>
          <a:prstGeom prst="rect">
            <a:avLst/>
          </a:prstGeom>
        </p:spPr>
      </p:pic>
    </p:spTree>
    <p:extLst>
      <p:ext uri="{BB962C8B-B14F-4D97-AF65-F5344CB8AC3E}">
        <p14:creationId xmlns:p14="http://schemas.microsoft.com/office/powerpoint/2010/main" val="3374342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78178" y="353900"/>
            <a:ext cx="6078139" cy="907200"/>
          </a:xfrm>
        </p:spPr>
        <p:txBody>
          <a:bodyPr>
            <a:normAutofit/>
          </a:bodyPr>
          <a:lstStyle/>
          <a:p>
            <a:r>
              <a:rPr lang="de-DE" sz="2000" u="sng"/>
              <a:t>Beispiel VI: </a:t>
            </a:r>
            <a:r>
              <a:rPr lang="de-DE" sz="2000"/>
              <a:t>Erforschung von Wegen der Radikalisierung</a:t>
            </a:r>
          </a:p>
        </p:txBody>
      </p:sp>
      <p:sp>
        <p:nvSpPr>
          <p:cNvPr id="7" name="Titel 1">
            <a:extLst>
              <a:ext uri="{FF2B5EF4-FFF2-40B4-BE49-F238E27FC236}">
                <a16:creationId xmlns:a16="http://schemas.microsoft.com/office/drawing/2014/main" id="{754CCA50-955B-7946-9F93-7076E9FD43B2}"/>
              </a:ext>
            </a:extLst>
          </p:cNvPr>
          <p:cNvSpPr txBox="1">
            <a:spLocks/>
          </p:cNvSpPr>
          <p:nvPr/>
        </p:nvSpPr>
        <p:spPr>
          <a:xfrm>
            <a:off x="0" y="4472378"/>
            <a:ext cx="9144000" cy="464331"/>
          </a:xfrm>
          <a:prstGeom prst="rect">
            <a:avLst/>
          </a:prstGeom>
          <a:solidFill>
            <a:srgbClr val="EAF6FE"/>
          </a:solidFill>
        </p:spPr>
        <p:txBody>
          <a:bodyPr vert="horz" wrap="square" lIns="432000" tIns="108000" rIns="432000" bIns="108000" rtlCol="0" anchor="b"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800">
                <a:latin typeface="Open Sans" panose="020B0606030504020204" pitchFamily="34" charset="0"/>
                <a:ea typeface="Open Sans" panose="020B0606030504020204" pitchFamily="34" charset="0"/>
                <a:cs typeface="Open Sans" panose="020B0606030504020204" pitchFamily="34" charset="0"/>
              </a:rPr>
              <a:t>Originalarbeit: </a:t>
            </a:r>
            <a:r>
              <a:rPr lang="de-DE" sz="800" err="1">
                <a:latin typeface="Open Sans" panose="020B0606030504020204" pitchFamily="34" charset="0"/>
                <a:ea typeface="Open Sans" panose="020B0606030504020204" pitchFamily="34" charset="0"/>
                <a:cs typeface="Open Sans" panose="020B0606030504020204" pitchFamily="34" charset="0"/>
              </a:rPr>
              <a:t>Frissen</a:t>
            </a:r>
            <a:r>
              <a:rPr lang="de-DE" sz="800">
                <a:latin typeface="Open Sans" panose="020B0606030504020204" pitchFamily="34" charset="0"/>
                <a:ea typeface="Open Sans" panose="020B0606030504020204" pitchFamily="34" charset="0"/>
                <a:cs typeface="Open Sans" panose="020B0606030504020204" pitchFamily="34" charset="0"/>
              </a:rPr>
              <a:t>, T. (2021). Internet, </a:t>
            </a:r>
            <a:r>
              <a:rPr lang="de-DE" sz="800" err="1">
                <a:latin typeface="Open Sans" panose="020B0606030504020204" pitchFamily="34" charset="0"/>
                <a:ea typeface="Open Sans" panose="020B0606030504020204" pitchFamily="34" charset="0"/>
                <a:cs typeface="Open Sans" panose="020B0606030504020204" pitchFamily="34" charset="0"/>
              </a:rPr>
              <a:t>the</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great</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radicalizer</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Exploring</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relationships</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between</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seeking</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for</a:t>
            </a:r>
            <a:r>
              <a:rPr lang="de-DE" sz="800">
                <a:latin typeface="Open Sans" panose="020B0606030504020204" pitchFamily="34" charset="0"/>
                <a:ea typeface="Open Sans" panose="020B0606030504020204" pitchFamily="34" charset="0"/>
                <a:cs typeface="Open Sans" panose="020B0606030504020204" pitchFamily="34" charset="0"/>
              </a:rPr>
              <a:t> online </a:t>
            </a:r>
            <a:r>
              <a:rPr lang="de-DE" sz="800" err="1">
                <a:latin typeface="Open Sans" panose="020B0606030504020204" pitchFamily="34" charset="0"/>
                <a:ea typeface="Open Sans" panose="020B0606030504020204" pitchFamily="34" charset="0"/>
                <a:cs typeface="Open Sans" panose="020B0606030504020204" pitchFamily="34" charset="0"/>
              </a:rPr>
              <a:t>extremist</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materials</a:t>
            </a:r>
            <a:r>
              <a:rPr lang="de-DE" sz="800">
                <a:latin typeface="Open Sans" panose="020B0606030504020204" pitchFamily="34" charset="0"/>
                <a:ea typeface="Open Sans" panose="020B0606030504020204" pitchFamily="34" charset="0"/>
                <a:cs typeface="Open Sans" panose="020B0606030504020204" pitchFamily="34" charset="0"/>
              </a:rPr>
              <a:t> and </a:t>
            </a:r>
            <a:r>
              <a:rPr lang="de-DE" sz="800" err="1">
                <a:latin typeface="Open Sans" panose="020B0606030504020204" pitchFamily="34" charset="0"/>
                <a:ea typeface="Open Sans" panose="020B0606030504020204" pitchFamily="34" charset="0"/>
                <a:cs typeface="Open Sans" panose="020B0606030504020204" pitchFamily="34" charset="0"/>
              </a:rPr>
              <a:t>cognitive</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radicalization</a:t>
            </a:r>
            <a:r>
              <a:rPr lang="de-DE" sz="800">
                <a:latin typeface="Open Sans" panose="020B0606030504020204" pitchFamily="34" charset="0"/>
                <a:ea typeface="Open Sans" panose="020B0606030504020204" pitchFamily="34" charset="0"/>
                <a:cs typeface="Open Sans" panose="020B0606030504020204" pitchFamily="34" charset="0"/>
              </a:rPr>
              <a:t> in </a:t>
            </a:r>
            <a:r>
              <a:rPr lang="de-DE" sz="800" err="1">
                <a:latin typeface="Open Sans" panose="020B0606030504020204" pitchFamily="34" charset="0"/>
                <a:ea typeface="Open Sans" panose="020B0606030504020204" pitchFamily="34" charset="0"/>
                <a:cs typeface="Open Sans" panose="020B0606030504020204" pitchFamily="34" charset="0"/>
              </a:rPr>
              <a:t>young</a:t>
            </a:r>
            <a:r>
              <a:rPr lang="de-DE" sz="800">
                <a:latin typeface="Open Sans" panose="020B0606030504020204" pitchFamily="34" charset="0"/>
                <a:ea typeface="Open Sans" panose="020B0606030504020204" pitchFamily="34" charset="0"/>
                <a:cs typeface="Open Sans" panose="020B0606030504020204" pitchFamily="34" charset="0"/>
              </a:rPr>
              <a:t> </a:t>
            </a:r>
            <a:r>
              <a:rPr lang="de-DE" sz="800" err="1">
                <a:latin typeface="Open Sans" panose="020B0606030504020204" pitchFamily="34" charset="0"/>
                <a:ea typeface="Open Sans" panose="020B0606030504020204" pitchFamily="34" charset="0"/>
                <a:cs typeface="Open Sans" panose="020B0606030504020204" pitchFamily="34" charset="0"/>
              </a:rPr>
              <a:t>adults</a:t>
            </a:r>
            <a:r>
              <a:rPr lang="de-DE" sz="800">
                <a:latin typeface="Open Sans" panose="020B0606030504020204" pitchFamily="34" charset="0"/>
                <a:ea typeface="Open Sans" panose="020B0606030504020204" pitchFamily="34" charset="0"/>
                <a:cs typeface="Open Sans" panose="020B0606030504020204" pitchFamily="34" charset="0"/>
              </a:rPr>
              <a:t>. Computers in Human </a:t>
            </a:r>
            <a:r>
              <a:rPr lang="de-DE" sz="800" err="1">
                <a:latin typeface="Open Sans" panose="020B0606030504020204" pitchFamily="34" charset="0"/>
                <a:ea typeface="Open Sans" panose="020B0606030504020204" pitchFamily="34" charset="0"/>
                <a:cs typeface="Open Sans" panose="020B0606030504020204" pitchFamily="34" charset="0"/>
              </a:rPr>
              <a:t>Behavior</a:t>
            </a:r>
            <a:r>
              <a:rPr lang="de-DE" sz="800">
                <a:latin typeface="Open Sans" panose="020B0606030504020204" pitchFamily="34" charset="0"/>
                <a:ea typeface="Open Sans" panose="020B0606030504020204" pitchFamily="34" charset="0"/>
                <a:cs typeface="Open Sans" panose="020B0606030504020204" pitchFamily="34" charset="0"/>
              </a:rPr>
              <a:t>, 114, 106549.</a:t>
            </a:r>
          </a:p>
        </p:txBody>
      </p:sp>
      <p:pic>
        <p:nvPicPr>
          <p:cNvPr id="5" name="Grafik 4">
            <a:extLst>
              <a:ext uri="{FF2B5EF4-FFF2-40B4-BE49-F238E27FC236}">
                <a16:creationId xmlns:a16="http://schemas.microsoft.com/office/drawing/2014/main" id="{770F5243-2232-62E8-A363-CECAF00A6933}"/>
              </a:ext>
            </a:extLst>
          </p:cNvPr>
          <p:cNvPicPr>
            <a:picLocks noChangeAspect="1"/>
          </p:cNvPicPr>
          <p:nvPr/>
        </p:nvPicPr>
        <p:blipFill>
          <a:blip r:embed="rId3"/>
          <a:stretch>
            <a:fillRect/>
          </a:stretch>
        </p:blipFill>
        <p:spPr>
          <a:xfrm>
            <a:off x="7012059" y="62556"/>
            <a:ext cx="2131941" cy="1489888"/>
          </a:xfrm>
          <a:prstGeom prst="rect">
            <a:avLst/>
          </a:prstGeom>
        </p:spPr>
      </p:pic>
      <p:sp>
        <p:nvSpPr>
          <p:cNvPr id="8" name="Textfeld 7">
            <a:extLst>
              <a:ext uri="{FF2B5EF4-FFF2-40B4-BE49-F238E27FC236}">
                <a16:creationId xmlns:a16="http://schemas.microsoft.com/office/drawing/2014/main" id="{32BAAA4F-83D8-E5CC-2C24-1E9226E57754}"/>
              </a:ext>
            </a:extLst>
          </p:cNvPr>
          <p:cNvSpPr txBox="1"/>
          <p:nvPr/>
        </p:nvSpPr>
        <p:spPr>
          <a:xfrm>
            <a:off x="278178" y="1375578"/>
            <a:ext cx="7909538" cy="2956579"/>
          </a:xfrm>
          <a:prstGeom prst="rect">
            <a:avLst/>
          </a:prstGeom>
          <a:noFill/>
        </p:spPr>
        <p:txBody>
          <a:bodyPr wrap="square" lIns="91440" tIns="45720" rIns="91440" bIns="45720" anchor="t">
            <a:spAutoFit/>
          </a:bodyPr>
          <a:lstStyle/>
          <a:p>
            <a:pPr>
              <a:lnSpc>
                <a:spcPct val="150000"/>
              </a:lnSpc>
            </a:pPr>
            <a:r>
              <a:rPr lang="de-DE" sz="1800" b="1">
                <a:latin typeface="Open Sans ExtraBold"/>
                <a:ea typeface="Open Sans ExtraBold"/>
                <a:cs typeface="Open Sans ExtraBold"/>
              </a:rPr>
              <a:t>Ziel: </a:t>
            </a:r>
            <a:r>
              <a:rPr lang="de-DE" sz="1800">
                <a:latin typeface="Open Sans"/>
                <a:ea typeface="Open Sans"/>
                <a:cs typeface="Open Sans"/>
              </a:rPr>
              <a:t>Zusammenhang zwischen Konsum</a:t>
            </a:r>
            <a:r>
              <a:rPr lang="de-DE">
                <a:latin typeface="Open Sans"/>
                <a:ea typeface="Open Sans"/>
                <a:cs typeface="Open Sans"/>
              </a:rPr>
              <a:t> extremistischer</a:t>
            </a:r>
            <a:endParaRPr lang="de-DE" sz="1800">
              <a:latin typeface="Open Sans"/>
              <a:ea typeface="Open Sans"/>
              <a:cs typeface="Open Sans"/>
            </a:endParaRPr>
          </a:p>
          <a:p>
            <a:pPr>
              <a:lnSpc>
                <a:spcPct val="150000"/>
              </a:lnSpc>
            </a:pPr>
            <a:r>
              <a:rPr lang="de-DE">
                <a:latin typeface="Open Sans"/>
                <a:ea typeface="Open Sans"/>
                <a:cs typeface="Open Sans"/>
              </a:rPr>
              <a:t>Inhalte</a:t>
            </a:r>
            <a:r>
              <a:rPr lang="de-DE" sz="1800">
                <a:latin typeface="Open Sans"/>
                <a:ea typeface="Open Sans"/>
                <a:cs typeface="Open Sans"/>
              </a:rPr>
              <a:t> im Internet und damit verbundener Radikalisierung</a:t>
            </a:r>
            <a:r>
              <a:rPr lang="de-DE">
                <a:latin typeface="Open Sans"/>
                <a:ea typeface="Open Sans"/>
                <a:cs typeface="Open Sans"/>
              </a:rPr>
              <a:t> ermitteln</a:t>
            </a:r>
            <a:endParaRPr lang="de-DE" sz="180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de-DE" sz="1800" b="1">
                <a:latin typeface="Open Sans ExtraBold"/>
                <a:ea typeface="Open Sans ExtraBold"/>
                <a:cs typeface="Open Sans ExtraBold"/>
              </a:rPr>
              <a:t>Ergebnis: </a:t>
            </a:r>
            <a:r>
              <a:rPr lang="de-DE" sz="1800">
                <a:latin typeface="Open Sans"/>
                <a:ea typeface="Open Sans"/>
                <a:cs typeface="Open Sans"/>
              </a:rPr>
              <a:t>Eruierung, welche </a:t>
            </a:r>
            <a:r>
              <a:rPr lang="de-DE">
                <a:latin typeface="Open Sans"/>
                <a:ea typeface="Open Sans"/>
                <a:cs typeface="Open Sans"/>
              </a:rPr>
              <a:t>Personengruppen</a:t>
            </a:r>
            <a:r>
              <a:rPr lang="de-DE" sz="1800">
                <a:latin typeface="Open Sans"/>
                <a:ea typeface="Open Sans"/>
                <a:cs typeface="Open Sans"/>
              </a:rPr>
              <a:t> für welche Art von </a:t>
            </a:r>
            <a:r>
              <a:rPr lang="de-DE">
                <a:latin typeface="Open Sans"/>
                <a:ea typeface="Open Sans"/>
                <a:cs typeface="Open Sans"/>
              </a:rPr>
              <a:t>medialer Information</a:t>
            </a:r>
            <a:r>
              <a:rPr lang="de-DE" sz="1800">
                <a:latin typeface="Open Sans"/>
                <a:ea typeface="Open Sans"/>
                <a:cs typeface="Open Sans"/>
              </a:rPr>
              <a:t> besonders anfällig sind</a:t>
            </a:r>
            <a:endParaRPr lang="de-DE" sz="1800" b="1">
              <a:latin typeface="Open Sans ExtraBold"/>
              <a:ea typeface="Open Sans ExtraBold"/>
              <a:cs typeface="Open Sans ExtraBold"/>
            </a:endParaRPr>
          </a:p>
          <a:p>
            <a:pPr>
              <a:lnSpc>
                <a:spcPct val="150000"/>
              </a:lnSpc>
            </a:pPr>
            <a:r>
              <a:rPr lang="de-DE" sz="1800" b="1">
                <a:latin typeface="Open Sans ExtraBold"/>
                <a:ea typeface="Open Sans ExtraBold"/>
                <a:cs typeface="Open Sans ExtraBold"/>
              </a:rPr>
              <a:t>Nutzen: </a:t>
            </a:r>
            <a:r>
              <a:rPr lang="de-DE">
                <a:latin typeface="Open Sans"/>
                <a:ea typeface="Open Sans"/>
                <a:cs typeface="Open Sans"/>
              </a:rPr>
              <a:t>Entwicklung von</a:t>
            </a:r>
            <a:r>
              <a:rPr lang="de-DE" sz="1800">
                <a:latin typeface="Open Sans"/>
                <a:ea typeface="Open Sans"/>
                <a:cs typeface="Open Sans"/>
              </a:rPr>
              <a:t> Strategien zur Deradikalisierung</a:t>
            </a:r>
          </a:p>
          <a:p>
            <a:pPr>
              <a:lnSpc>
                <a:spcPct val="150000"/>
              </a:lnSpc>
            </a:pPr>
            <a:r>
              <a:rPr lang="de-DE" sz="1800" b="1">
                <a:latin typeface="Open Sans ExtraBold" panose="020B0606030504020204" pitchFamily="34" charset="0"/>
                <a:ea typeface="Open Sans ExtraBold" panose="020B0606030504020204" pitchFamily="34" charset="0"/>
                <a:cs typeface="Open Sans ExtraBold" panose="020B0606030504020204" pitchFamily="34" charset="0"/>
              </a:rPr>
              <a:t>Risiko: </a:t>
            </a:r>
            <a:r>
              <a:rPr lang="de-DE" sz="1800">
                <a:latin typeface="Open Sans" panose="020B0606030504020204" pitchFamily="34" charset="0"/>
                <a:ea typeface="Open Sans" panose="020B0606030504020204" pitchFamily="34" charset="0"/>
                <a:cs typeface="Open Sans" panose="020B0606030504020204" pitchFamily="34" charset="0"/>
              </a:rPr>
              <a:t>Terrorgruppen könnten mit dem Wissen effektivere Rekrutierungsmethoden entwickeln</a:t>
            </a:r>
          </a:p>
        </p:txBody>
      </p:sp>
    </p:spTree>
    <p:extLst>
      <p:ext uri="{BB962C8B-B14F-4D97-AF65-F5344CB8AC3E}">
        <p14:creationId xmlns:p14="http://schemas.microsoft.com/office/powerpoint/2010/main" val="3840459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25216" y="372337"/>
            <a:ext cx="4323768" cy="2211749"/>
          </a:xfrm>
        </p:spPr>
        <p:txBody>
          <a:bodyPr/>
          <a:lstStyle/>
          <a:p>
            <a:r>
              <a:rPr lang="de-DE" dirty="0">
                <a:latin typeface="Open Sans" panose="020B0604020202020204" charset="0"/>
                <a:ea typeface="Open Sans" panose="020B0604020202020204" charset="0"/>
                <a:cs typeface="Open Sans" panose="020B0604020202020204" charset="0"/>
              </a:rPr>
              <a:t>4</a:t>
            </a:r>
          </a:p>
        </p:txBody>
      </p:sp>
      <p:sp>
        <p:nvSpPr>
          <p:cNvPr id="3" name="Textplatzhalter 2"/>
          <p:cNvSpPr>
            <a:spLocks noGrp="1"/>
          </p:cNvSpPr>
          <p:nvPr>
            <p:ph type="body" idx="1"/>
          </p:nvPr>
        </p:nvSpPr>
        <p:spPr>
          <a:xfrm>
            <a:off x="417150" y="2495550"/>
            <a:ext cx="7155225" cy="1882800"/>
          </a:xfrm>
        </p:spPr>
        <p:txBody>
          <a:bodyPr vert="horz" lIns="0" tIns="0" rIns="0" bIns="0" rtlCol="0" anchor="t">
            <a:normAutofit/>
          </a:bodyPr>
          <a:lstStyle/>
          <a:p>
            <a:r>
              <a:rPr lang="de-DE" b="1" dirty="0">
                <a:solidFill>
                  <a:srgbClr val="00A4C8"/>
                </a:solidFill>
                <a:latin typeface="Open Sans ExtraBold" panose="020B0604020202020204" charset="0"/>
                <a:ea typeface="Open Sans ExtraBold" panose="020B0604020202020204" charset="0"/>
                <a:cs typeface="Open Sans ExtraBold" panose="020B0604020202020204" charset="0"/>
              </a:rPr>
              <a:t>Rahmenbedingungen für sicherheitsrelevante Forschung</a:t>
            </a:r>
          </a:p>
        </p:txBody>
      </p:sp>
    </p:spTree>
    <p:extLst>
      <p:ext uri="{BB962C8B-B14F-4D97-AF65-F5344CB8AC3E}">
        <p14:creationId xmlns:p14="http://schemas.microsoft.com/office/powerpoint/2010/main" val="35327279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55225"/>
            <a:ext cx="8574680" cy="907200"/>
          </a:xfrm>
        </p:spPr>
        <p:txBody>
          <a:bodyPr>
            <a:normAutofit/>
          </a:bodyPr>
          <a:lstStyle/>
          <a:p>
            <a:r>
              <a:rPr lang="de-DE"/>
              <a:t>Internationale rechtliche Rahmenbedingungen für sicherheitsrelevante Forschung</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284660" y="1404834"/>
            <a:ext cx="8425800" cy="328461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de-DE" sz="1600" b="1" dirty="0">
                <a:latin typeface="Open Sans ExtraBold" panose="020B0604020202020204" charset="0"/>
                <a:ea typeface="Open Sans ExtraBold" panose="020B0604020202020204" charset="0"/>
                <a:cs typeface="Open Sans ExtraBold" panose="020B0604020202020204" charset="0"/>
              </a:rPr>
              <a:t>Verordnung (EG) Nr. 2021/821 – EU-Regelung für die Kontrolle der Ausfuhr, der Verbringung, der Vermittlung und der Durchfuhr von Gütern mit doppeltem Verwendungszweck</a:t>
            </a:r>
          </a:p>
          <a:p>
            <a:pPr marL="285750" indent="-285750">
              <a:lnSpc>
                <a:spcPct val="150000"/>
              </a:lnSpc>
              <a:buFont typeface="Arial" panose="020B0604020202020204" pitchFamily="34" charset="0"/>
              <a:buChar char="•"/>
            </a:pPr>
            <a:r>
              <a:rPr lang="de-DE" sz="1600" b="1" dirty="0">
                <a:latin typeface="Open Sans ExtraBold" panose="020B0604020202020204" charset="0"/>
                <a:ea typeface="Open Sans ExtraBold" panose="020B0604020202020204" charset="0"/>
                <a:cs typeface="Open Sans ExtraBold" panose="020B0604020202020204" charset="0"/>
              </a:rPr>
              <a:t>Biowaffenübereinkommen</a:t>
            </a:r>
            <a:r>
              <a:rPr lang="de-DE" sz="1600" dirty="0">
                <a:latin typeface="Open Sans" panose="020B0604020202020204" charset="0"/>
                <a:ea typeface="Open Sans" panose="020B0604020202020204" charset="0"/>
                <a:cs typeface="Open Sans" panose="020B0604020202020204" charset="0"/>
              </a:rPr>
              <a:t> (BWÜ) und </a:t>
            </a:r>
            <a:r>
              <a:rPr lang="de-DE" sz="1600" b="1" dirty="0">
                <a:latin typeface="Open Sans ExtraBold" panose="020B0604020202020204" charset="0"/>
                <a:ea typeface="Open Sans ExtraBold" panose="020B0604020202020204" charset="0"/>
                <a:cs typeface="Open Sans ExtraBold" panose="020B0604020202020204" charset="0"/>
              </a:rPr>
              <a:t>Chemiewaffenübereinkommen</a:t>
            </a:r>
            <a:r>
              <a:rPr lang="de-DE" sz="1600" dirty="0">
                <a:latin typeface="Open Sans" panose="020B0604020202020204" charset="0"/>
                <a:ea typeface="Open Sans" panose="020B0604020202020204" charset="0"/>
                <a:cs typeface="Open Sans" panose="020B0604020202020204" charset="0"/>
              </a:rPr>
              <a:t> (CWÜ) (Verbot von Produktion, Lagerung und Verbreitung biologischer und chemischer Waffen)</a:t>
            </a:r>
          </a:p>
          <a:p>
            <a:pPr marL="285750" indent="-285750">
              <a:lnSpc>
                <a:spcPct val="150000"/>
              </a:lnSpc>
              <a:buFont typeface="Arial" panose="020B0604020202020204" pitchFamily="34" charset="0"/>
              <a:buChar char="•"/>
            </a:pPr>
            <a:r>
              <a:rPr lang="de-DE" sz="1600" b="1" dirty="0" err="1">
                <a:latin typeface="Open Sans ExtraBold" panose="020B0604020202020204" charset="0"/>
                <a:ea typeface="Open Sans ExtraBold" panose="020B0604020202020204" charset="0"/>
                <a:cs typeface="Open Sans ExtraBold" panose="020B0604020202020204" charset="0"/>
              </a:rPr>
              <a:t>Hague</a:t>
            </a:r>
            <a:r>
              <a:rPr lang="de-DE" sz="1600" b="1" dirty="0">
                <a:latin typeface="Open Sans ExtraBold" panose="020B0604020202020204" charset="0"/>
                <a:ea typeface="Open Sans ExtraBold" panose="020B0604020202020204" charset="0"/>
                <a:cs typeface="Open Sans ExtraBold" panose="020B0604020202020204" charset="0"/>
              </a:rPr>
              <a:t> </a:t>
            </a:r>
            <a:r>
              <a:rPr lang="de-DE" sz="1600" b="1" dirty="0" err="1">
                <a:latin typeface="Open Sans ExtraBold" panose="020B0604020202020204" charset="0"/>
                <a:ea typeface="Open Sans ExtraBold" panose="020B0604020202020204" charset="0"/>
                <a:cs typeface="Open Sans ExtraBold" panose="020B0604020202020204" charset="0"/>
              </a:rPr>
              <a:t>Ethical</a:t>
            </a:r>
            <a:r>
              <a:rPr lang="de-DE" sz="1600" b="1" dirty="0">
                <a:latin typeface="Open Sans ExtraBold" panose="020B0604020202020204" charset="0"/>
                <a:ea typeface="Open Sans ExtraBold" panose="020B0604020202020204" charset="0"/>
                <a:cs typeface="Open Sans ExtraBold" panose="020B0604020202020204" charset="0"/>
              </a:rPr>
              <a:t> Guidelines der Organisation </a:t>
            </a:r>
            <a:r>
              <a:rPr lang="de-DE" sz="1600" b="1" dirty="0" err="1">
                <a:latin typeface="Open Sans ExtraBold" panose="020B0604020202020204" charset="0"/>
                <a:ea typeface="Open Sans ExtraBold" panose="020B0604020202020204" charset="0"/>
                <a:cs typeface="Open Sans ExtraBold" panose="020B0604020202020204" charset="0"/>
              </a:rPr>
              <a:t>for</a:t>
            </a:r>
            <a:r>
              <a:rPr lang="de-DE" sz="1600" b="1" dirty="0">
                <a:latin typeface="Open Sans ExtraBold" panose="020B0604020202020204" charset="0"/>
                <a:ea typeface="Open Sans ExtraBold" panose="020B0604020202020204" charset="0"/>
                <a:cs typeface="Open Sans ExtraBold" panose="020B0604020202020204" charset="0"/>
              </a:rPr>
              <a:t> </a:t>
            </a:r>
            <a:r>
              <a:rPr lang="de-DE" sz="1600" b="1" dirty="0" err="1">
                <a:latin typeface="Open Sans ExtraBold" panose="020B0604020202020204" charset="0"/>
                <a:ea typeface="Open Sans ExtraBold" panose="020B0604020202020204" charset="0"/>
                <a:cs typeface="Open Sans ExtraBold" panose="020B0604020202020204" charset="0"/>
              </a:rPr>
              <a:t>the</a:t>
            </a:r>
            <a:r>
              <a:rPr lang="de-DE" sz="1600" b="1" dirty="0">
                <a:latin typeface="Open Sans ExtraBold" panose="020B0604020202020204" charset="0"/>
                <a:ea typeface="Open Sans ExtraBold" panose="020B0604020202020204" charset="0"/>
                <a:cs typeface="Open Sans ExtraBold" panose="020B0604020202020204" charset="0"/>
              </a:rPr>
              <a:t> Prohibition </a:t>
            </a:r>
            <a:r>
              <a:rPr lang="de-DE" sz="1600" b="1" dirty="0" err="1">
                <a:latin typeface="Open Sans ExtraBold" panose="020B0604020202020204" charset="0"/>
                <a:ea typeface="Open Sans ExtraBold" panose="020B0604020202020204" charset="0"/>
                <a:cs typeface="Open Sans ExtraBold" panose="020B0604020202020204" charset="0"/>
              </a:rPr>
              <a:t>of</a:t>
            </a:r>
            <a:r>
              <a:rPr lang="de-DE" sz="1600" b="1" dirty="0">
                <a:latin typeface="Open Sans ExtraBold" panose="020B0604020202020204" charset="0"/>
                <a:ea typeface="Open Sans ExtraBold" panose="020B0604020202020204" charset="0"/>
                <a:cs typeface="Open Sans ExtraBold" panose="020B0604020202020204" charset="0"/>
              </a:rPr>
              <a:t> Chemical </a:t>
            </a:r>
            <a:r>
              <a:rPr lang="de-DE" sz="1600" b="1" dirty="0" err="1">
                <a:latin typeface="Open Sans ExtraBold" panose="020B0604020202020204" charset="0"/>
                <a:ea typeface="Open Sans ExtraBold" panose="020B0604020202020204" charset="0"/>
                <a:cs typeface="Open Sans ExtraBold" panose="020B0604020202020204" charset="0"/>
              </a:rPr>
              <a:t>Weapons</a:t>
            </a:r>
            <a:r>
              <a:rPr lang="de-DE" sz="1600" b="1" dirty="0">
                <a:latin typeface="Open Sans ExtraBold" panose="020B0604020202020204" charset="0"/>
                <a:ea typeface="Open Sans ExtraBold" panose="020B0604020202020204" charset="0"/>
                <a:cs typeface="Open Sans ExtraBold" panose="020B0604020202020204" charset="0"/>
              </a:rPr>
              <a:t> (OPCW) </a:t>
            </a:r>
            <a:r>
              <a:rPr lang="de-DE" sz="1600" dirty="0">
                <a:latin typeface="Open Sans" panose="020B0604020202020204" charset="0"/>
                <a:ea typeface="Open Sans" panose="020B0604020202020204" charset="0"/>
                <a:cs typeface="Open Sans" panose="020B0604020202020204" charset="0"/>
              </a:rPr>
              <a:t>zum verantwortungsvollen Umgang mit Risiken des Missbrauchs chem. Agenzien für Mitarbeitende aus Unternehmen und des akademischen Bereichs</a:t>
            </a:r>
          </a:p>
        </p:txBody>
      </p:sp>
    </p:spTree>
    <p:extLst>
      <p:ext uri="{BB962C8B-B14F-4D97-AF65-F5344CB8AC3E}">
        <p14:creationId xmlns:p14="http://schemas.microsoft.com/office/powerpoint/2010/main" val="3711409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D2785D9-A4F8-7851-B573-63685FD41E51}"/>
              </a:ext>
            </a:extLst>
          </p:cNvPr>
          <p:cNvPicPr>
            <a:picLocks noChangeAspect="1"/>
          </p:cNvPicPr>
          <p:nvPr/>
        </p:nvPicPr>
        <p:blipFill>
          <a:blip r:embed="rId2"/>
          <a:stretch>
            <a:fillRect/>
          </a:stretch>
        </p:blipFill>
        <p:spPr>
          <a:xfrm>
            <a:off x="5566913" y="1262541"/>
            <a:ext cx="3513079" cy="3513079"/>
          </a:xfrm>
          <a:prstGeom prst="rect">
            <a:avLst/>
          </a:prstGeom>
        </p:spPr>
      </p:pic>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82189"/>
            <a:ext cx="8574680" cy="907200"/>
          </a:xfrm>
        </p:spPr>
        <p:txBody>
          <a:bodyPr>
            <a:normAutofit/>
          </a:bodyPr>
          <a:lstStyle/>
          <a:p>
            <a:r>
              <a:rPr lang="de-DE"/>
              <a:t>Nationale rechtliche Rahmenbedingungen für sicherheitsrelevante Forschung</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478553"/>
            <a:ext cx="4857400" cy="355481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de-DE" sz="1600" dirty="0">
                <a:latin typeface="Open Sans" panose="020B0606030504020204" pitchFamily="34" charset="0"/>
                <a:ea typeface="Open Sans" panose="020B0606030504020204" pitchFamily="34" charset="0"/>
                <a:cs typeface="Open Sans" panose="020B0606030504020204" pitchFamily="34" charset="0"/>
              </a:rPr>
              <a:t>Reguläres Strafrecht</a:t>
            </a:r>
          </a:p>
          <a:p>
            <a:pPr marL="285750" indent="-285750">
              <a:lnSpc>
                <a:spcPct val="150000"/>
              </a:lnSpc>
              <a:buFont typeface="Arial" panose="020B0604020202020204" pitchFamily="34" charset="0"/>
              <a:buChar char="•"/>
            </a:pPr>
            <a:r>
              <a:rPr lang="de-DE" sz="1600" dirty="0">
                <a:latin typeface="Open Sans" panose="020B0606030504020204" pitchFamily="34" charset="0"/>
                <a:ea typeface="Open Sans" panose="020B0606030504020204" pitchFamily="34" charset="0"/>
                <a:cs typeface="Open Sans" panose="020B0606030504020204" pitchFamily="34" charset="0"/>
              </a:rPr>
              <a:t>Gentechnikgesetz</a:t>
            </a:r>
          </a:p>
          <a:p>
            <a:pPr marL="285750" indent="-285750">
              <a:lnSpc>
                <a:spcPct val="150000"/>
              </a:lnSpc>
              <a:buFont typeface="Arial" panose="020B0604020202020204" pitchFamily="34" charset="0"/>
              <a:buChar char="•"/>
            </a:pPr>
            <a:r>
              <a:rPr lang="de-DE" sz="1600" dirty="0">
                <a:latin typeface="Open Sans" panose="020B0606030504020204" pitchFamily="34" charset="0"/>
                <a:ea typeface="Open Sans" panose="020B0606030504020204" pitchFamily="34" charset="0"/>
                <a:cs typeface="Open Sans" panose="020B0606030504020204" pitchFamily="34" charset="0"/>
              </a:rPr>
              <a:t>Biostoffverordnung</a:t>
            </a:r>
          </a:p>
          <a:p>
            <a:pPr marL="285750" indent="-285750">
              <a:lnSpc>
                <a:spcPct val="150000"/>
              </a:lnSpc>
              <a:buFont typeface="Arial" panose="020B0604020202020204" pitchFamily="34" charset="0"/>
              <a:buChar char="•"/>
            </a:pPr>
            <a:r>
              <a:rPr lang="de-DE" sz="1600" dirty="0">
                <a:latin typeface="Open Sans" panose="020B0606030504020204" pitchFamily="34" charset="0"/>
                <a:ea typeface="Open Sans" panose="020B0606030504020204" pitchFamily="34" charset="0"/>
                <a:cs typeface="Open Sans" panose="020B0606030504020204" pitchFamily="34" charset="0"/>
              </a:rPr>
              <a:t>Infektionsschutzgesetz</a:t>
            </a:r>
          </a:p>
          <a:p>
            <a:pPr marL="285750" indent="-285750">
              <a:lnSpc>
                <a:spcPct val="150000"/>
              </a:lnSpc>
              <a:buFont typeface="Arial" panose="020B0604020202020204" pitchFamily="34" charset="0"/>
              <a:buChar char="•"/>
            </a:pPr>
            <a:r>
              <a:rPr lang="de-DE" sz="1600" dirty="0">
                <a:latin typeface="Open Sans" panose="020B0606030504020204" pitchFamily="34" charset="0"/>
                <a:ea typeface="Open Sans" panose="020B0606030504020204" pitchFamily="34" charset="0"/>
                <a:cs typeface="Open Sans" panose="020B0606030504020204" pitchFamily="34" charset="0"/>
              </a:rPr>
              <a:t>Gesetz über die Kontrolle von Kriegswaffen </a:t>
            </a:r>
          </a:p>
          <a:p>
            <a:pPr marL="285750" indent="-285750">
              <a:lnSpc>
                <a:spcPct val="150000"/>
              </a:lnSpc>
              <a:buFont typeface="Wingdings" panose="05000000000000000000" pitchFamily="2" charset="2"/>
              <a:buChar char="Ø"/>
            </a:pPr>
            <a:r>
              <a:rPr lang="de-DE" sz="1600" dirty="0">
                <a:latin typeface="Open Sans"/>
                <a:ea typeface="Open Sans"/>
                <a:cs typeface="Open Sans"/>
              </a:rPr>
              <a:t>Ausfuhrbestimmungen des Bundesamts für Wirtschaft und Ausfuhrkontrolle (BAFA, s. auch „Handbuch Exportkontrolle und Academia“)</a:t>
            </a:r>
          </a:p>
          <a:p>
            <a:pPr marL="285750" indent="-285750">
              <a:lnSpc>
                <a:spcPct val="150000"/>
              </a:lnSpc>
              <a:buFont typeface="Arial" panose="020B0604020202020204" pitchFamily="34" charset="0"/>
              <a:buChar char="•"/>
            </a:pPr>
            <a:r>
              <a:rPr lang="de-DE" sz="1600" dirty="0">
                <a:latin typeface="Open Sans" panose="020B0606030504020204" pitchFamily="34" charset="0"/>
                <a:ea typeface="Open Sans" panose="020B0606030504020204" pitchFamily="34" charset="0"/>
                <a:cs typeface="Open Sans" panose="020B0606030504020204" pitchFamily="34" charset="0"/>
              </a:rPr>
              <a:t>...</a:t>
            </a:r>
          </a:p>
          <a:p>
            <a:pPr>
              <a:lnSpc>
                <a:spcPct val="1000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2967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3E1E475-298B-A92C-659A-04EE5ECAEC5F}"/>
              </a:ext>
            </a:extLst>
          </p:cNvPr>
          <p:cNvPicPr>
            <a:picLocks noChangeAspect="1"/>
          </p:cNvPicPr>
          <p:nvPr/>
        </p:nvPicPr>
        <p:blipFill>
          <a:blip r:embed="rId2"/>
          <a:stretch>
            <a:fillRect/>
          </a:stretch>
        </p:blipFill>
        <p:spPr>
          <a:xfrm>
            <a:off x="0" y="0"/>
            <a:ext cx="3981267" cy="5143500"/>
          </a:xfrm>
          <a:prstGeom prst="rect">
            <a:avLst/>
          </a:prstGeom>
        </p:spPr>
      </p:pic>
      <p:grpSp>
        <p:nvGrpSpPr>
          <p:cNvPr id="5" name="Gruppieren 4">
            <a:extLst>
              <a:ext uri="{FF2B5EF4-FFF2-40B4-BE49-F238E27FC236}">
                <a16:creationId xmlns:a16="http://schemas.microsoft.com/office/drawing/2014/main" id="{F0DD774D-AB15-1037-BE65-8C4BE88ADFA0}"/>
              </a:ext>
            </a:extLst>
          </p:cNvPr>
          <p:cNvGrpSpPr/>
          <p:nvPr/>
        </p:nvGrpSpPr>
        <p:grpSpPr>
          <a:xfrm>
            <a:off x="1593478" y="417922"/>
            <a:ext cx="6945404" cy="1202437"/>
            <a:chOff x="1593478" y="417922"/>
            <a:chExt cx="6945404" cy="1202437"/>
          </a:xfrm>
        </p:grpSpPr>
        <p:sp>
          <p:nvSpPr>
            <p:cNvPr id="6" name="Textfeld 5">
              <a:extLst>
                <a:ext uri="{FF2B5EF4-FFF2-40B4-BE49-F238E27FC236}">
                  <a16:creationId xmlns:a16="http://schemas.microsoft.com/office/drawing/2014/main" id="{748693DC-B42F-86D1-2990-26A6D8490F99}"/>
                </a:ext>
              </a:extLst>
            </p:cNvPr>
            <p:cNvSpPr txBox="1"/>
            <p:nvPr/>
          </p:nvSpPr>
          <p:spPr>
            <a:xfrm>
              <a:off x="4420951" y="420030"/>
              <a:ext cx="4117931" cy="1200329"/>
            </a:xfrm>
            <a:prstGeom prst="rect">
              <a:avLst/>
            </a:prstGeom>
            <a:noFill/>
            <a:ln w="19050">
              <a:solidFill>
                <a:srgbClr val="05326F"/>
              </a:solidFill>
            </a:ln>
          </p:spPr>
          <p:txBody>
            <a:bodyPr wrap="square" rtlCol="0">
              <a:spAutoFit/>
            </a:bodyPr>
            <a:lstStyle/>
            <a:p>
              <a:r>
                <a:rPr lang="de-DE" sz="1200" b="1">
                  <a:latin typeface="Open Sans ExtraBold" panose="020B0604020202020204" charset="0"/>
                  <a:ea typeface="Open Sans ExtraBold" panose="020B0604020202020204" charset="0"/>
                  <a:cs typeface="Open Sans ExtraBold" panose="020B0604020202020204" charset="0"/>
                </a:rPr>
                <a:t>Part 1 </a:t>
              </a:r>
              <a:r>
                <a:rPr lang="de-DE" sz="1200" b="1" err="1">
                  <a:latin typeface="Open Sans ExtraBold" panose="020B0604020202020204" charset="0"/>
                  <a:ea typeface="Open Sans ExtraBold" panose="020B0604020202020204" charset="0"/>
                  <a:cs typeface="Open Sans ExtraBold" panose="020B0604020202020204" charset="0"/>
                </a:rPr>
                <a:t>Section</a:t>
              </a:r>
              <a:r>
                <a:rPr lang="de-DE" sz="1200" b="1">
                  <a:latin typeface="Open Sans ExtraBold" panose="020B0604020202020204" charset="0"/>
                  <a:ea typeface="Open Sans ExtraBold" panose="020B0604020202020204" charset="0"/>
                  <a:cs typeface="Open Sans ExtraBold" panose="020B0604020202020204" charset="0"/>
                </a:rPr>
                <a:t> A: </a:t>
              </a:r>
              <a:r>
                <a:rPr lang="de-DE" sz="1200" err="1">
                  <a:latin typeface="Open Sans" panose="020B0604020202020204" charset="0"/>
                  <a:ea typeface="Open Sans" panose="020B0604020202020204" charset="0"/>
                  <a:cs typeface="Open Sans" panose="020B0604020202020204" charset="0"/>
                </a:rPr>
                <a:t>military</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items</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weapons</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ammunition</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and</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armament</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materials</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whose</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export</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and</a:t>
              </a:r>
              <a:r>
                <a:rPr lang="de-DE" sz="1200">
                  <a:latin typeface="Open Sans" panose="020B0604020202020204" charset="0"/>
                  <a:ea typeface="Open Sans" panose="020B0604020202020204" charset="0"/>
                  <a:cs typeface="Open Sans" panose="020B0604020202020204" charset="0"/>
                </a:rPr>
                <a:t>/</a:t>
              </a:r>
              <a:r>
                <a:rPr lang="de-DE" sz="1200" err="1">
                  <a:latin typeface="Open Sans" panose="020B0604020202020204" charset="0"/>
                  <a:ea typeface="Open Sans" panose="020B0604020202020204" charset="0"/>
                  <a:cs typeface="Open Sans" panose="020B0604020202020204" charset="0"/>
                </a:rPr>
                <a:t>or</a:t>
              </a:r>
              <a:r>
                <a:rPr lang="de-DE" sz="1200">
                  <a:latin typeface="Open Sans" panose="020B0604020202020204" charset="0"/>
                  <a:ea typeface="Open Sans" panose="020B0604020202020204" charset="0"/>
                  <a:cs typeface="Open Sans" panose="020B0604020202020204" charset="0"/>
                </a:rPr>
                <a:t> intra-EU </a:t>
              </a:r>
              <a:r>
                <a:rPr lang="de-DE" sz="1200" err="1">
                  <a:latin typeface="Open Sans" panose="020B0604020202020204" charset="0"/>
                  <a:ea typeface="Open Sans" panose="020B0604020202020204" charset="0"/>
                  <a:cs typeface="Open Sans" panose="020B0604020202020204" charset="0"/>
                </a:rPr>
                <a:t>transfer</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always</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requires</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authorisation</a:t>
              </a:r>
              <a:endParaRPr lang="de-DE" sz="1200">
                <a:latin typeface="Open Sans" panose="020B0604020202020204" charset="0"/>
                <a:ea typeface="Open Sans" panose="020B0604020202020204" charset="0"/>
                <a:cs typeface="Open Sans" panose="020B0604020202020204" charset="0"/>
              </a:endParaRPr>
            </a:p>
            <a:p>
              <a:endParaRPr lang="de-DE" sz="1200">
                <a:latin typeface="Open Sans" panose="020B0604020202020204" charset="0"/>
                <a:ea typeface="Open Sans" panose="020B0604020202020204" charset="0"/>
                <a:cs typeface="Open Sans" panose="020B0604020202020204" charset="0"/>
              </a:endParaRPr>
            </a:p>
            <a:p>
              <a:r>
                <a:rPr lang="de-DE" sz="1200">
                  <a:latin typeface="Open Sans" panose="020B0604020202020204" charset="0"/>
                  <a:ea typeface="Open Sans" panose="020B0604020202020204" charset="0"/>
                  <a:cs typeface="Open Sans" panose="020B0604020202020204" charset="0"/>
                </a:rPr>
                <a:t>"Biological </a:t>
              </a:r>
              <a:r>
                <a:rPr lang="de-DE" sz="1200" err="1">
                  <a:latin typeface="Open Sans" panose="020B0604020202020204" charset="0"/>
                  <a:ea typeface="Open Sans" panose="020B0604020202020204" charset="0"/>
                  <a:cs typeface="Open Sans" panose="020B0604020202020204" charset="0"/>
                </a:rPr>
                <a:t>agents</a:t>
              </a:r>
              <a:r>
                <a:rPr lang="de-DE" sz="1200">
                  <a:latin typeface="Open Sans" panose="020B0604020202020204" charset="0"/>
                  <a:ea typeface="Open Sans" panose="020B0604020202020204" charset="0"/>
                  <a:cs typeface="Open Sans" panose="020B0604020202020204" charset="0"/>
                </a:rPr>
                <a:t> ... </a:t>
              </a:r>
              <a:r>
                <a:rPr lang="de-DE" sz="1200" err="1">
                  <a:latin typeface="Open Sans" panose="020B0604020202020204" charset="0"/>
                  <a:ea typeface="Open Sans" panose="020B0604020202020204" charset="0"/>
                  <a:cs typeface="Open Sans" panose="020B0604020202020204" charset="0"/>
                </a:rPr>
                <a:t>selected</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or</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modified</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to</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increase</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effectiveness</a:t>
              </a:r>
              <a:r>
                <a:rPr lang="de-DE" sz="1200">
                  <a:latin typeface="Open Sans" panose="020B0604020202020204" charset="0"/>
                  <a:ea typeface="Open Sans" panose="020B0604020202020204" charset="0"/>
                  <a:cs typeface="Open Sans" panose="020B0604020202020204" charset="0"/>
                </a:rPr>
                <a:t> in </a:t>
              </a:r>
              <a:r>
                <a:rPr lang="de-DE" sz="1200" err="1">
                  <a:latin typeface="Open Sans" panose="020B0604020202020204" charset="0"/>
                  <a:ea typeface="Open Sans" panose="020B0604020202020204" charset="0"/>
                  <a:cs typeface="Open Sans" panose="020B0604020202020204" charset="0"/>
                </a:rPr>
                <a:t>incapacitating</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humans</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or</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animals</a:t>
              </a:r>
              <a:r>
                <a:rPr lang="de-DE" sz="1200">
                  <a:latin typeface="Open Sans" panose="020B0604020202020204" charset="0"/>
                  <a:ea typeface="Open Sans" panose="020B0604020202020204" charset="0"/>
                  <a:cs typeface="Open Sans" panose="020B0604020202020204" charset="0"/>
                </a:rPr>
                <a:t> ...“</a:t>
              </a:r>
            </a:p>
          </p:txBody>
        </p:sp>
        <p:sp>
          <p:nvSpPr>
            <p:cNvPr id="7" name="Dreieck 1">
              <a:extLst>
                <a:ext uri="{FF2B5EF4-FFF2-40B4-BE49-F238E27FC236}">
                  <a16:creationId xmlns:a16="http://schemas.microsoft.com/office/drawing/2014/main" id="{3932245E-C450-4982-8439-767F186C0BAD}"/>
                </a:ext>
              </a:extLst>
            </p:cNvPr>
            <p:cNvSpPr/>
            <p:nvPr/>
          </p:nvSpPr>
          <p:spPr>
            <a:xfrm rot="5400000" flipH="1" flipV="1">
              <a:off x="2407052" y="-395652"/>
              <a:ext cx="1200328" cy="2827476"/>
            </a:xfrm>
            <a:prstGeom prst="triangle">
              <a:avLst>
                <a:gd name="adj" fmla="val 100000"/>
              </a:avLst>
            </a:prstGeom>
            <a:solidFill>
              <a:srgbClr val="05326F">
                <a:alpha val="49000"/>
              </a:srgbClr>
            </a:solidFill>
            <a:ln w="19050">
              <a:solidFill>
                <a:srgbClr val="05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 name="Gruppieren 7">
            <a:extLst>
              <a:ext uri="{FF2B5EF4-FFF2-40B4-BE49-F238E27FC236}">
                <a16:creationId xmlns:a16="http://schemas.microsoft.com/office/drawing/2014/main" id="{1A17F97C-CC83-9154-7565-C623DAA15234}"/>
              </a:ext>
            </a:extLst>
          </p:cNvPr>
          <p:cNvGrpSpPr/>
          <p:nvPr/>
        </p:nvGrpSpPr>
        <p:grpSpPr>
          <a:xfrm>
            <a:off x="1398496" y="2004177"/>
            <a:ext cx="7140386" cy="833245"/>
            <a:chOff x="1398496" y="2004177"/>
            <a:chExt cx="7140386" cy="833245"/>
          </a:xfrm>
        </p:grpSpPr>
        <p:sp>
          <p:nvSpPr>
            <p:cNvPr id="9" name="Textfeld 8">
              <a:extLst>
                <a:ext uri="{FF2B5EF4-FFF2-40B4-BE49-F238E27FC236}">
                  <a16:creationId xmlns:a16="http://schemas.microsoft.com/office/drawing/2014/main" id="{31D2D803-798D-DBE9-5B2F-15C5BAD998B4}"/>
                </a:ext>
              </a:extLst>
            </p:cNvPr>
            <p:cNvSpPr txBox="1"/>
            <p:nvPr/>
          </p:nvSpPr>
          <p:spPr>
            <a:xfrm>
              <a:off x="4420951" y="2006425"/>
              <a:ext cx="4117931" cy="830997"/>
            </a:xfrm>
            <a:prstGeom prst="rect">
              <a:avLst/>
            </a:prstGeom>
            <a:noFill/>
            <a:ln w="19050">
              <a:solidFill>
                <a:srgbClr val="05326F"/>
              </a:solidFill>
            </a:ln>
          </p:spPr>
          <p:txBody>
            <a:bodyPr wrap="square" rtlCol="0">
              <a:spAutoFit/>
            </a:bodyPr>
            <a:lstStyle/>
            <a:p>
              <a:r>
                <a:rPr lang="de-DE" sz="1200" b="1">
                  <a:latin typeface="Open Sans ExtraBold" panose="020B0604020202020204" charset="0"/>
                  <a:ea typeface="Open Sans ExtraBold" panose="020B0604020202020204" charset="0"/>
                  <a:cs typeface="Open Sans ExtraBold" panose="020B0604020202020204" charset="0"/>
                </a:rPr>
                <a:t>Part 1 </a:t>
              </a:r>
              <a:r>
                <a:rPr lang="de-DE" sz="1200" b="1" err="1">
                  <a:latin typeface="Open Sans ExtraBold" panose="020B0604020202020204" charset="0"/>
                  <a:ea typeface="Open Sans ExtraBold" panose="020B0604020202020204" charset="0"/>
                  <a:cs typeface="Open Sans ExtraBold" panose="020B0604020202020204" charset="0"/>
                </a:rPr>
                <a:t>Section</a:t>
              </a:r>
              <a:r>
                <a:rPr lang="de-DE" sz="1200" b="1">
                  <a:latin typeface="Open Sans ExtraBold" panose="020B0604020202020204" charset="0"/>
                  <a:ea typeface="Open Sans ExtraBold" panose="020B0604020202020204" charset="0"/>
                  <a:cs typeface="Open Sans ExtraBold" panose="020B0604020202020204" charset="0"/>
                </a:rPr>
                <a:t> B: </a:t>
              </a:r>
              <a:r>
                <a:rPr lang="de-DE" sz="1200">
                  <a:latin typeface="Open Sans" panose="020B0604020202020204" charset="0"/>
                  <a:ea typeface="Open Sans" panose="020B0604020202020204" charset="0"/>
                  <a:cs typeface="Open Sans" panose="020B0604020202020204" charset="0"/>
                </a:rPr>
                <a:t>national </a:t>
              </a:r>
              <a:r>
                <a:rPr lang="de-DE" sz="1200" err="1">
                  <a:latin typeface="Open Sans" panose="020B0604020202020204" charset="0"/>
                  <a:ea typeface="Open Sans" panose="020B0604020202020204" charset="0"/>
                  <a:cs typeface="Open Sans" panose="020B0604020202020204" charset="0"/>
                </a:rPr>
                <a:t>list</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with</a:t>
              </a:r>
              <a:r>
                <a:rPr lang="de-DE" sz="1200">
                  <a:latin typeface="Open Sans" panose="020B0604020202020204" charset="0"/>
                  <a:ea typeface="Open Sans" panose="020B0604020202020204" charset="0"/>
                  <a:cs typeface="Open Sans" panose="020B0604020202020204" charset="0"/>
                </a:rPr>
                <a:t> dual-use </a:t>
              </a:r>
              <a:r>
                <a:rPr lang="de-DE" sz="1200" err="1">
                  <a:latin typeface="Open Sans" panose="020B0604020202020204" charset="0"/>
                  <a:ea typeface="Open Sans" panose="020B0604020202020204" charset="0"/>
                  <a:cs typeface="Open Sans" panose="020B0604020202020204" charset="0"/>
                </a:rPr>
                <a:t>items</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whose</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export</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to</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certain</a:t>
              </a:r>
              <a:r>
                <a:rPr lang="de-DE" sz="1200">
                  <a:latin typeface="Open Sans" panose="020B0604020202020204" charset="0"/>
                  <a:ea typeface="Open Sans" panose="020B0604020202020204" charset="0"/>
                  <a:cs typeface="Open Sans" panose="020B0604020202020204" charset="0"/>
                </a:rPr>
                <a:t> countries </a:t>
              </a:r>
              <a:r>
                <a:rPr lang="de-DE" sz="1200" err="1">
                  <a:latin typeface="Open Sans" panose="020B0604020202020204" charset="0"/>
                  <a:ea typeface="Open Sans" panose="020B0604020202020204" charset="0"/>
                  <a:cs typeface="Open Sans" panose="020B0604020202020204" charset="0"/>
                </a:rPr>
                <a:t>requires</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authorisation</a:t>
              </a:r>
              <a:r>
                <a:rPr lang="de-DE" sz="1200">
                  <a:latin typeface="Open Sans" panose="020B0604020202020204" charset="0"/>
                  <a:ea typeface="Open Sans" panose="020B0604020202020204" charset="0"/>
                  <a:cs typeface="Open Sans" panose="020B0604020202020204" charset="0"/>
                </a:rPr>
                <a:t> (e.g. </a:t>
              </a:r>
              <a:r>
                <a:rPr lang="de-DE" sz="1200" err="1">
                  <a:latin typeface="Open Sans" panose="020B0604020202020204" charset="0"/>
                  <a:ea typeface="Open Sans" panose="020B0604020202020204" charset="0"/>
                  <a:cs typeface="Open Sans" panose="020B0604020202020204" charset="0"/>
                </a:rPr>
                <a:t>fermenters</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coating</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manifacturing</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equipment</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certain</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software</a:t>
              </a:r>
              <a:r>
                <a:rPr lang="de-DE" sz="1200">
                  <a:latin typeface="Open Sans" panose="020B0604020202020204" charset="0"/>
                  <a:ea typeface="Open Sans" panose="020B0604020202020204" charset="0"/>
                  <a:cs typeface="Open Sans" panose="020B0604020202020204" charset="0"/>
                </a:rPr>
                <a:t>, IT </a:t>
              </a:r>
              <a:r>
                <a:rPr lang="de-DE" sz="1200" err="1">
                  <a:latin typeface="Open Sans" panose="020B0604020202020204" charset="0"/>
                  <a:ea typeface="Open Sans" panose="020B0604020202020204" charset="0"/>
                  <a:cs typeface="Open Sans" panose="020B0604020202020204" charset="0"/>
                </a:rPr>
                <a:t>equipment</a:t>
              </a:r>
              <a:r>
                <a:rPr lang="de-DE" sz="1200">
                  <a:latin typeface="Open Sans" panose="020B0604020202020204" charset="0"/>
                  <a:ea typeface="Open Sans" panose="020B0604020202020204" charset="0"/>
                  <a:cs typeface="Open Sans" panose="020B0604020202020204" charset="0"/>
                </a:rPr>
                <a:t>)</a:t>
              </a:r>
            </a:p>
          </p:txBody>
        </p:sp>
        <p:sp>
          <p:nvSpPr>
            <p:cNvPr id="10" name="Dreieck 1">
              <a:extLst>
                <a:ext uri="{FF2B5EF4-FFF2-40B4-BE49-F238E27FC236}">
                  <a16:creationId xmlns:a16="http://schemas.microsoft.com/office/drawing/2014/main" id="{5FD04C5C-DBAC-79AA-6D7E-7B768B1E899B}"/>
                </a:ext>
              </a:extLst>
            </p:cNvPr>
            <p:cNvSpPr/>
            <p:nvPr/>
          </p:nvSpPr>
          <p:spPr>
            <a:xfrm rot="5400000" flipH="1" flipV="1">
              <a:off x="2494226" y="908447"/>
              <a:ext cx="830996" cy="3022455"/>
            </a:xfrm>
            <a:prstGeom prst="triangle">
              <a:avLst>
                <a:gd name="adj" fmla="val 100000"/>
              </a:avLst>
            </a:prstGeom>
            <a:solidFill>
              <a:srgbClr val="05326F">
                <a:alpha val="49000"/>
              </a:srgbClr>
            </a:solidFill>
            <a:ln w="19050">
              <a:solidFill>
                <a:srgbClr val="05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E1E814B7-A4D5-C430-4F0B-0CED9F8F4E0F}"/>
              </a:ext>
            </a:extLst>
          </p:cNvPr>
          <p:cNvGrpSpPr/>
          <p:nvPr/>
        </p:nvGrpSpPr>
        <p:grpSpPr>
          <a:xfrm>
            <a:off x="1362878" y="2621870"/>
            <a:ext cx="7176004" cy="1630591"/>
            <a:chOff x="1362878" y="2621870"/>
            <a:chExt cx="7176004" cy="1630591"/>
          </a:xfrm>
        </p:grpSpPr>
        <p:sp>
          <p:nvSpPr>
            <p:cNvPr id="12" name="Textfeld 11">
              <a:extLst>
                <a:ext uri="{FF2B5EF4-FFF2-40B4-BE49-F238E27FC236}">
                  <a16:creationId xmlns:a16="http://schemas.microsoft.com/office/drawing/2014/main" id="{397E0DF7-1E60-632E-11BF-14D7C4B91753}"/>
                </a:ext>
              </a:extLst>
            </p:cNvPr>
            <p:cNvSpPr txBox="1"/>
            <p:nvPr/>
          </p:nvSpPr>
          <p:spPr>
            <a:xfrm>
              <a:off x="4420951" y="3236798"/>
              <a:ext cx="4117931" cy="1015663"/>
            </a:xfrm>
            <a:prstGeom prst="rect">
              <a:avLst/>
            </a:prstGeom>
            <a:noFill/>
            <a:ln w="19050">
              <a:solidFill>
                <a:srgbClr val="05326F"/>
              </a:solidFill>
            </a:ln>
          </p:spPr>
          <p:txBody>
            <a:bodyPr wrap="square" rtlCol="0">
              <a:spAutoFit/>
            </a:bodyPr>
            <a:lstStyle/>
            <a:p>
              <a:r>
                <a:rPr lang="de-DE" sz="1200" b="1">
                  <a:latin typeface="Open Sans ExtraBold" panose="020B0604020202020204" charset="0"/>
                  <a:ea typeface="Open Sans ExtraBold" panose="020B0604020202020204" charset="0"/>
                  <a:cs typeface="Open Sans ExtraBold" panose="020B0604020202020204" charset="0"/>
                </a:rPr>
                <a:t>Basic </a:t>
              </a:r>
              <a:r>
                <a:rPr lang="de-DE" sz="1200" b="1" err="1">
                  <a:latin typeface="Open Sans ExtraBold" panose="020B0604020202020204" charset="0"/>
                  <a:ea typeface="Open Sans ExtraBold" panose="020B0604020202020204" charset="0"/>
                  <a:cs typeface="Open Sans ExtraBold" panose="020B0604020202020204" charset="0"/>
                </a:rPr>
                <a:t>scientific</a:t>
              </a:r>
              <a:r>
                <a:rPr lang="de-DE" sz="1200" b="1">
                  <a:latin typeface="Open Sans ExtraBold" panose="020B0604020202020204" charset="0"/>
                  <a:ea typeface="Open Sans ExtraBold" panose="020B0604020202020204" charset="0"/>
                  <a:cs typeface="Open Sans ExtraBold" panose="020B0604020202020204" charset="0"/>
                </a:rPr>
                <a:t> </a:t>
              </a:r>
              <a:r>
                <a:rPr lang="de-DE" sz="1200" b="1" err="1">
                  <a:latin typeface="Open Sans ExtraBold" panose="020B0604020202020204" charset="0"/>
                  <a:ea typeface="Open Sans ExtraBold" panose="020B0604020202020204" charset="0"/>
                  <a:cs typeface="Open Sans ExtraBold" panose="020B0604020202020204" charset="0"/>
                </a:rPr>
                <a:t>research</a:t>
              </a:r>
              <a:r>
                <a:rPr lang="de-DE" sz="1200" b="1">
                  <a:latin typeface="Open Sans ExtraBold" panose="020B0604020202020204" charset="0"/>
                  <a:ea typeface="Open Sans ExtraBold" panose="020B0604020202020204" charset="0"/>
                  <a:cs typeface="Open Sans ExtraBold" panose="020B0604020202020204" charset="0"/>
                </a:rPr>
                <a:t>:</a:t>
              </a:r>
              <a:r>
                <a:rPr lang="de-DE" sz="1200">
                  <a:latin typeface="Open Sans" panose="020B0604020202020204" charset="0"/>
                  <a:ea typeface="Open Sans" panose="020B0604020202020204" charset="0"/>
                  <a:cs typeface="Open Sans" panose="020B0604020202020204" charset="0"/>
                </a:rPr>
                <a:t> experimental </a:t>
              </a:r>
              <a:r>
                <a:rPr lang="de-DE" sz="1200" err="1">
                  <a:latin typeface="Open Sans" panose="020B0604020202020204" charset="0"/>
                  <a:ea typeface="Open Sans" panose="020B0604020202020204" charset="0"/>
                  <a:cs typeface="Open Sans" panose="020B0604020202020204" charset="0"/>
                </a:rPr>
                <a:t>or</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theoretical</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work</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mainly</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to</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obtain</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new</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information</a:t>
              </a:r>
              <a:r>
                <a:rPr lang="de-DE" sz="1200">
                  <a:latin typeface="Open Sans" panose="020B0604020202020204" charset="0"/>
                  <a:ea typeface="Open Sans" panose="020B0604020202020204" charset="0"/>
                  <a:cs typeface="Open Sans" panose="020B0604020202020204" charset="0"/>
                </a:rPr>
                <a:t> on fundamental </a:t>
              </a:r>
              <a:r>
                <a:rPr lang="de-DE" sz="1200" err="1">
                  <a:latin typeface="Open Sans" panose="020B0604020202020204" charset="0"/>
                  <a:ea typeface="Open Sans" panose="020B0604020202020204" charset="0"/>
                  <a:cs typeface="Open Sans" panose="020B0604020202020204" charset="0"/>
                </a:rPr>
                <a:t>principles</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of</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phenomena</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or</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facts</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which</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are</a:t>
              </a:r>
              <a:r>
                <a:rPr lang="de-DE" sz="1200">
                  <a:latin typeface="Open Sans" panose="020B0604020202020204" charset="0"/>
                  <a:ea typeface="Open Sans" panose="020B0604020202020204" charset="0"/>
                  <a:cs typeface="Open Sans" panose="020B0604020202020204" charset="0"/>
                </a:rPr>
                <a:t> not </a:t>
              </a:r>
              <a:r>
                <a:rPr lang="de-DE" sz="1200" err="1">
                  <a:latin typeface="Open Sans" panose="020B0604020202020204" charset="0"/>
                  <a:ea typeface="Open Sans" panose="020B0604020202020204" charset="0"/>
                  <a:cs typeface="Open Sans" panose="020B0604020202020204" charset="0"/>
                </a:rPr>
                <a:t>primarily</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aimed</a:t>
              </a:r>
              <a:r>
                <a:rPr lang="de-DE" sz="1200">
                  <a:latin typeface="Open Sans" panose="020B0604020202020204" charset="0"/>
                  <a:ea typeface="Open Sans" panose="020B0604020202020204" charset="0"/>
                  <a:cs typeface="Open Sans" panose="020B0604020202020204" charset="0"/>
                </a:rPr>
                <a:t> at a </a:t>
              </a:r>
              <a:r>
                <a:rPr lang="de-DE" sz="1200" err="1">
                  <a:latin typeface="Open Sans" panose="020B0604020202020204" charset="0"/>
                  <a:ea typeface="Open Sans" panose="020B0604020202020204" charset="0"/>
                  <a:cs typeface="Open Sans" panose="020B0604020202020204" charset="0"/>
                </a:rPr>
                <a:t>specific</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practical</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goal</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or</a:t>
              </a:r>
              <a:r>
                <a:rPr lang="de-DE" sz="1200">
                  <a:latin typeface="Open Sans" panose="020B0604020202020204" charset="0"/>
                  <a:ea typeface="Open Sans" panose="020B0604020202020204" charset="0"/>
                  <a:cs typeface="Open Sans" panose="020B0604020202020204" charset="0"/>
                </a:rPr>
                <a:t> a </a:t>
              </a:r>
              <a:r>
                <a:rPr lang="de-DE" sz="1200" err="1">
                  <a:latin typeface="Open Sans" panose="020B0604020202020204" charset="0"/>
                  <a:ea typeface="Open Sans" panose="020B0604020202020204" charset="0"/>
                  <a:cs typeface="Open Sans" panose="020B0604020202020204" charset="0"/>
                </a:rPr>
                <a:t>specific</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practical</a:t>
              </a:r>
              <a:r>
                <a:rPr lang="de-DE" sz="1200">
                  <a:latin typeface="Open Sans" panose="020B0604020202020204" charset="0"/>
                  <a:ea typeface="Open Sans" panose="020B0604020202020204" charset="0"/>
                  <a:cs typeface="Open Sans" panose="020B0604020202020204" charset="0"/>
                </a:rPr>
                <a:t> </a:t>
              </a:r>
              <a:r>
                <a:rPr lang="de-DE" sz="1200" err="1">
                  <a:latin typeface="Open Sans" panose="020B0604020202020204" charset="0"/>
                  <a:ea typeface="Open Sans" panose="020B0604020202020204" charset="0"/>
                  <a:cs typeface="Open Sans" panose="020B0604020202020204" charset="0"/>
                </a:rPr>
                <a:t>purpose</a:t>
              </a:r>
              <a:endParaRPr lang="de-DE" sz="1200">
                <a:latin typeface="Open Sans" panose="020B0604020202020204" charset="0"/>
                <a:ea typeface="Open Sans" panose="020B0604020202020204" charset="0"/>
                <a:cs typeface="Open Sans" panose="020B0604020202020204" charset="0"/>
              </a:endParaRPr>
            </a:p>
          </p:txBody>
        </p:sp>
        <p:sp>
          <p:nvSpPr>
            <p:cNvPr id="13" name="Dreieck 12">
              <a:extLst>
                <a:ext uri="{FF2B5EF4-FFF2-40B4-BE49-F238E27FC236}">
                  <a16:creationId xmlns:a16="http://schemas.microsoft.com/office/drawing/2014/main" id="{C6C55097-E9DA-2D22-55BA-33921B56A9F6}"/>
                </a:ext>
              </a:extLst>
            </p:cNvPr>
            <p:cNvSpPr/>
            <p:nvPr/>
          </p:nvSpPr>
          <p:spPr>
            <a:xfrm rot="1614126">
              <a:off x="1362878" y="2621870"/>
              <a:ext cx="3448070" cy="899175"/>
            </a:xfrm>
            <a:prstGeom prst="triangle">
              <a:avLst>
                <a:gd name="adj" fmla="val 86782"/>
              </a:avLst>
            </a:prstGeom>
            <a:solidFill>
              <a:srgbClr val="002060">
                <a:alpha val="49000"/>
              </a:srgb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Rechteck 13">
            <a:extLst>
              <a:ext uri="{FF2B5EF4-FFF2-40B4-BE49-F238E27FC236}">
                <a16:creationId xmlns:a16="http://schemas.microsoft.com/office/drawing/2014/main" id="{499320DF-88B0-A9C7-B4DA-BC39CFD7814D}"/>
              </a:ext>
            </a:extLst>
          </p:cNvPr>
          <p:cNvSpPr/>
          <p:nvPr/>
        </p:nvSpPr>
        <p:spPr>
          <a:xfrm>
            <a:off x="3889792" y="4847665"/>
            <a:ext cx="4440661" cy="29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FDAE130-59DF-0543-22EB-ED269E56761C}"/>
              </a:ext>
            </a:extLst>
          </p:cNvPr>
          <p:cNvSpPr/>
          <p:nvPr/>
        </p:nvSpPr>
        <p:spPr>
          <a:xfrm>
            <a:off x="3935530" y="0"/>
            <a:ext cx="4440661" cy="295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3F210602-0B62-E361-5C2D-E4292205825C}"/>
              </a:ext>
            </a:extLst>
          </p:cNvPr>
          <p:cNvSpPr txBox="1"/>
          <p:nvPr/>
        </p:nvSpPr>
        <p:spPr>
          <a:xfrm>
            <a:off x="3770426" y="4886149"/>
            <a:ext cx="5193925" cy="215444"/>
          </a:xfrm>
          <a:prstGeom prst="rect">
            <a:avLst/>
          </a:prstGeom>
          <a:noFill/>
        </p:spPr>
        <p:txBody>
          <a:bodyPr wrap="square" lIns="91440" tIns="45720" rIns="91440" bIns="45720" anchor="t">
            <a:spAutoFit/>
          </a:bodyPr>
          <a:lstStyle/>
          <a:p>
            <a:r>
              <a:rPr lang="de-DE" sz="800">
                <a:ea typeface="+mn-lt"/>
                <a:cs typeface="+mn-lt"/>
              </a:rPr>
              <a:t>www.bafa.de/SharedDocs/Downloads/EN/Foreign_Trade/ec_academia.pdf?__blob=publicationFile&amp;v=5</a:t>
            </a:r>
            <a:endParaRPr lang="en-US">
              <a:ea typeface="+mn-lt"/>
              <a:cs typeface="+mn-lt"/>
            </a:endParaRPr>
          </a:p>
        </p:txBody>
      </p:sp>
    </p:spTree>
    <p:extLst>
      <p:ext uri="{BB962C8B-B14F-4D97-AF65-F5344CB8AC3E}">
        <p14:creationId xmlns:p14="http://schemas.microsoft.com/office/powerpoint/2010/main" val="94541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60000"/>
            <a:ext cx="8574680" cy="907200"/>
          </a:xfrm>
        </p:spPr>
        <p:txBody>
          <a:bodyPr>
            <a:normAutofit/>
          </a:bodyPr>
          <a:lstStyle/>
          <a:p>
            <a:r>
              <a:rPr lang="de-DE"/>
              <a:t>Bezüge zu sicherheitsrelevanter Forschung in der Landeshochschulgesetzgebung</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1999" y="1478553"/>
            <a:ext cx="4857400" cy="346248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Mecklenburg-Vorpommern und Sachsen-Anhalt: schränken Forschungsfreiheit mit Verweis auf „Verantwortung gegenüber Mensch, Gesellschaft und Natur“ ein</a:t>
            </a:r>
          </a:p>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Bremen, Thüringen und Hessen: Notwendigkeit verantwortungsvollen Umgangs mit sicherheitsrelevanter Forschung</a:t>
            </a:r>
          </a:p>
          <a:p>
            <a:pPr marL="285750" indent="-285750">
              <a:lnSpc>
                <a:spcPct val="150000"/>
              </a:lnSpc>
              <a:buFont typeface="Arial" panose="020B0604020202020204" pitchFamily="34" charset="0"/>
              <a:buChar char="•"/>
            </a:pPr>
            <a:r>
              <a:rPr lang="de-DE" sz="1400" b="1" dirty="0">
                <a:latin typeface="Open Sans ExtraBold" panose="020B0604020202020204" charset="0"/>
                <a:ea typeface="Open Sans ExtraBold" panose="020B0604020202020204" charset="0"/>
                <a:cs typeface="Open Sans ExtraBold" panose="020B0604020202020204" charset="0"/>
              </a:rPr>
              <a:t>Schleswig-Holstein und Niedersachsen: diesbezügliche Senatskommissionen für Forschungsethik vorgeschrieben</a:t>
            </a:r>
          </a:p>
          <a:p>
            <a:pPr>
              <a:lnSpc>
                <a:spcPct val="1000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Bild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376" y="1391319"/>
            <a:ext cx="2987534" cy="3504504"/>
          </a:xfrm>
          <a:prstGeom prst="rect">
            <a:avLst/>
          </a:prstGeom>
        </p:spPr>
      </p:pic>
    </p:spTree>
    <p:extLst>
      <p:ext uri="{BB962C8B-B14F-4D97-AF65-F5344CB8AC3E}">
        <p14:creationId xmlns:p14="http://schemas.microsoft.com/office/powerpoint/2010/main" val="2316682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432000" y="155957"/>
            <a:ext cx="8424000" cy="907200"/>
          </a:xfrm>
        </p:spPr>
        <p:txBody>
          <a:bodyPr/>
          <a:lstStyle/>
          <a:p>
            <a:r>
              <a:rPr lang="de-DE"/>
              <a:t>Die Leopoldina</a:t>
            </a:r>
          </a:p>
        </p:txBody>
      </p:sp>
      <p:sp>
        <p:nvSpPr>
          <p:cNvPr id="8" name="Titel 1">
            <a:extLst>
              <a:ext uri="{FF2B5EF4-FFF2-40B4-BE49-F238E27FC236}">
                <a16:creationId xmlns:a16="http://schemas.microsoft.com/office/drawing/2014/main" id="{5447B16B-FC6D-FC47-8B32-D925F9A9BC20}"/>
              </a:ext>
            </a:extLst>
          </p:cNvPr>
          <p:cNvSpPr txBox="1">
            <a:spLocks/>
          </p:cNvSpPr>
          <p:nvPr/>
        </p:nvSpPr>
        <p:spPr>
          <a:xfrm>
            <a:off x="432000" y="1276257"/>
            <a:ext cx="4140000" cy="3139321"/>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de-DE" sz="1400">
                <a:latin typeface="Open Sans" panose="020B0606030504020204" pitchFamily="34" charset="0"/>
                <a:ea typeface="Open Sans" panose="020B0606030504020204" pitchFamily="34" charset="0"/>
                <a:cs typeface="Open Sans" panose="020B0606030504020204" pitchFamily="34" charset="0"/>
              </a:rPr>
              <a:t>1652 gegründete Wissenschaftsakademie</a:t>
            </a:r>
          </a:p>
          <a:p>
            <a:pPr marL="285750" indent="-285750">
              <a:lnSpc>
                <a:spcPct val="150000"/>
              </a:lnSpc>
              <a:buFont typeface="Arial" panose="020B0604020202020204" pitchFamily="34" charset="0"/>
              <a:buChar char="•"/>
            </a:pPr>
            <a:r>
              <a:rPr lang="de-DE" sz="1400">
                <a:latin typeface="Open Sans" panose="020B0606030504020204" pitchFamily="34" charset="0"/>
                <a:ea typeface="Open Sans" panose="020B0606030504020204" pitchFamily="34" charset="0"/>
                <a:cs typeface="Open Sans" panose="020B0606030504020204" pitchFamily="34" charset="0"/>
              </a:rPr>
              <a:t>ca. 1.600 Mitglieder aus mehr als 30 Ländern</a:t>
            </a:r>
          </a:p>
          <a:p>
            <a:pPr marL="285750" indent="-285750">
              <a:lnSpc>
                <a:spcPct val="150000"/>
              </a:lnSpc>
              <a:buFont typeface="Arial" panose="020B0604020202020204" pitchFamily="34" charset="0"/>
              <a:buChar char="•"/>
            </a:pPr>
            <a:r>
              <a:rPr lang="de-DE" sz="1400">
                <a:latin typeface="Open Sans" panose="020B0606030504020204" pitchFamily="34" charset="0"/>
                <a:ea typeface="Open Sans" panose="020B0606030504020204" pitchFamily="34" charset="0"/>
                <a:cs typeface="Open Sans" panose="020B0606030504020204" pitchFamily="34" charset="0"/>
              </a:rPr>
              <a:t>Nationale Akademie der Wissenschaften: Beratung von Politik und Gesellschaft, internationale Vertretung der deutschen Wissenschaft </a:t>
            </a:r>
          </a:p>
          <a:p>
            <a:pPr marL="285750" indent="-285750">
              <a:lnSpc>
                <a:spcPct val="150000"/>
              </a:lnSpc>
              <a:buFont typeface="Arial" panose="020B0604020202020204" pitchFamily="34" charset="0"/>
              <a:buChar char="•"/>
            </a:pPr>
            <a:r>
              <a:rPr lang="de-DE" sz="1400">
                <a:latin typeface="Open Sans" panose="020B0606030504020204" pitchFamily="34" charset="0"/>
                <a:ea typeface="Open Sans" panose="020B0606030504020204" pitchFamily="34" charset="0"/>
                <a:cs typeface="Open Sans" panose="020B0606030504020204" pitchFamily="34" charset="0"/>
              </a:rPr>
              <a:t>dem Gemeinwohl verpflichtet und unabhängig von wirtschaftlichen und politischen Interessen</a:t>
            </a:r>
          </a:p>
          <a:p>
            <a:pPr>
              <a:lnSpc>
                <a:spcPts val="1800"/>
              </a:lnSpc>
            </a:pPr>
            <a:endParaRPr lang="de-DE" sz="1400">
              <a:latin typeface="Open Sans" panose="020B0606030504020204" pitchFamily="34" charset="0"/>
              <a:ea typeface="Open Sans" panose="020B0606030504020204" pitchFamily="34" charset="0"/>
              <a:cs typeface="Open Sans" panose="020B0606030504020204" pitchFamily="34" charset="0"/>
            </a:endParaRPr>
          </a:p>
        </p:txBody>
      </p:sp>
      <p:sp>
        <p:nvSpPr>
          <p:cNvPr id="9" name="Titel 1">
            <a:extLst>
              <a:ext uri="{FF2B5EF4-FFF2-40B4-BE49-F238E27FC236}">
                <a16:creationId xmlns:a16="http://schemas.microsoft.com/office/drawing/2014/main" id="{FDEC877A-B056-B145-8A88-0211AB1F1930}"/>
              </a:ext>
            </a:extLst>
          </p:cNvPr>
          <p:cNvSpPr txBox="1">
            <a:spLocks/>
          </p:cNvSpPr>
          <p:nvPr/>
        </p:nvSpPr>
        <p:spPr>
          <a:xfrm>
            <a:off x="4752000" y="3828241"/>
            <a:ext cx="4032000" cy="1544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300"/>
              </a:lnSpc>
            </a:pPr>
            <a:r>
              <a:rPr lang="de-DE" sz="800">
                <a:latin typeface="Open Sans" panose="020B0606030504020204" pitchFamily="34" charset="0"/>
                <a:ea typeface="Open Sans" panose="020B0606030504020204" pitchFamily="34" charset="0"/>
                <a:cs typeface="Open Sans" panose="020B0606030504020204" pitchFamily="34" charset="0"/>
              </a:rPr>
              <a:t>Hauptsitz der Leopoldina seit 2008, Halle/Saale</a:t>
            </a:r>
          </a:p>
        </p:txBody>
      </p:sp>
      <p:pic>
        <p:nvPicPr>
          <p:cNvPr id="10" name="Grafik 9" descr="Ein Bild, das draußen, Gras, Gebäude, groß enthält.&#10;&#10;Automatisch generierte Beschreibung">
            <a:extLst>
              <a:ext uri="{FF2B5EF4-FFF2-40B4-BE49-F238E27FC236}">
                <a16:creationId xmlns:a16="http://schemas.microsoft.com/office/drawing/2014/main" id="{D9F96B3E-67F6-2641-A058-2241B5296F6E}"/>
              </a:ext>
            </a:extLst>
          </p:cNvPr>
          <p:cNvPicPr>
            <a:picLocks noChangeAspect="1"/>
          </p:cNvPicPr>
          <p:nvPr/>
        </p:nvPicPr>
        <p:blipFill>
          <a:blip r:embed="rId2"/>
          <a:stretch>
            <a:fillRect/>
          </a:stretch>
        </p:blipFill>
        <p:spPr>
          <a:xfrm>
            <a:off x="4752000" y="1367278"/>
            <a:ext cx="4032000" cy="2423489"/>
          </a:xfrm>
          <a:prstGeom prst="rect">
            <a:avLst/>
          </a:prstGeom>
        </p:spPr>
      </p:pic>
    </p:spTree>
    <p:extLst>
      <p:ext uri="{BB962C8B-B14F-4D97-AF65-F5344CB8AC3E}">
        <p14:creationId xmlns:p14="http://schemas.microsoft.com/office/powerpoint/2010/main" val="1164138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484088" y="1066545"/>
            <a:ext cx="2659912" cy="1915137"/>
          </a:xfrm>
          <a:prstGeom prst="rect">
            <a:avLst/>
          </a:prstGeom>
        </p:spPr>
      </p:pic>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360000" y="32228"/>
            <a:ext cx="8574680" cy="907200"/>
          </a:xfrm>
        </p:spPr>
        <p:txBody>
          <a:bodyPr>
            <a:normAutofit/>
          </a:bodyPr>
          <a:lstStyle/>
          <a:p>
            <a:r>
              <a:rPr lang="de-DE"/>
              <a:t>Förderung sicherheitsrelevanter Forschung</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02849" y="1249068"/>
            <a:ext cx="6505743" cy="34470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im </a:t>
            </a:r>
            <a:r>
              <a:rPr lang="de-DE" sz="1400" b="1" dirty="0">
                <a:latin typeface="Open Sans ExtraBold" panose="020B0604020202020204" charset="0"/>
                <a:ea typeface="Open Sans ExtraBold" panose="020B0604020202020204" charset="0"/>
                <a:cs typeface="Open Sans ExtraBold" panose="020B0604020202020204" charset="0"/>
              </a:rPr>
              <a:t>EU-Rahmenprogramm</a:t>
            </a:r>
            <a:r>
              <a:rPr lang="de-DE" sz="1400" dirty="0">
                <a:latin typeface="Open Sans" panose="020B0604020202020204" charset="0"/>
                <a:ea typeface="Open Sans" panose="020B0604020202020204" charset="0"/>
                <a:cs typeface="Open Sans" panose="020B0604020202020204" charset="0"/>
              </a:rPr>
              <a:t> für Forschung und Innovation bei Antragstellung ethische Selbstevaluation hinsichtlich Missbrauchsrisiken verpflichtend</a:t>
            </a:r>
          </a:p>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Etablierung von Beratungsgremien für entsprechende ethische Fragestellungen empfohlen</a:t>
            </a:r>
          </a:p>
          <a:p>
            <a:pPr marL="285750" indent="-285750">
              <a:lnSpc>
                <a:spcPct val="150000"/>
              </a:lnSpc>
              <a:buFont typeface="Arial" panose="020B0604020202020204" pitchFamily="34" charset="0"/>
              <a:buChar char="•"/>
            </a:pPr>
            <a:r>
              <a:rPr lang="de-DE" sz="1400" b="1" dirty="0">
                <a:latin typeface="Open Sans ExtraBold" panose="020B0604020202020204" charset="0"/>
                <a:ea typeface="Open Sans ExtraBold" panose="020B0604020202020204" charset="0"/>
                <a:cs typeface="Open Sans ExtraBold" panose="020B0604020202020204" charset="0"/>
              </a:rPr>
              <a:t>DFG</a:t>
            </a:r>
            <a:r>
              <a:rPr lang="de-DE" sz="1400" dirty="0">
                <a:latin typeface="Open Sans" panose="020B0604020202020204" charset="0"/>
                <a:ea typeface="Open Sans" panose="020B0604020202020204" charset="0"/>
                <a:cs typeface="Open Sans" panose="020B0604020202020204" charset="0"/>
              </a:rPr>
              <a:t> bittet Antragstellende, ihr Projekt bezüglich sicherheitsrelevanter Risiken zu prüfen und ggfs. um Stellungnahme zum Risiko-Nutzen-Verhältnis und Maßnahmen der Risikominimierung</a:t>
            </a:r>
          </a:p>
          <a:p>
            <a:pPr marL="285750" indent="-285750">
              <a:lnSpc>
                <a:spcPct val="150000"/>
              </a:lnSpc>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falls KEF vorhanden -&gt; Stellungnahme der KEF dem DFG-Förderantrag beizufügen</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30407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55225"/>
            <a:ext cx="8574680" cy="907200"/>
          </a:xfrm>
        </p:spPr>
        <p:txBody>
          <a:bodyPr>
            <a:normAutofit fontScale="90000"/>
          </a:bodyPr>
          <a:lstStyle/>
          <a:p>
            <a:r>
              <a:rPr lang="de-DE"/>
              <a:t>Bezug in den DFG-Leitlinien zur Sicherung guter wissenschaftlicher Praxis (Neufassung von 07/2019)</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60000" y="1417966"/>
            <a:ext cx="8425800" cy="354712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500" b="1" dirty="0">
                <a:latin typeface="Open Sans ExtraBold" panose="020B0604020202020204" charset="0"/>
                <a:ea typeface="Open Sans ExtraBold" panose="020B0604020202020204" charset="0"/>
                <a:cs typeface="Open Sans ExtraBold" panose="020B0604020202020204" charset="0"/>
              </a:rPr>
              <a:t>Leitlinie 10: Rechtliche und ethische Rahmenbedingungen, Nutzungsrechte:</a:t>
            </a:r>
          </a:p>
          <a:p>
            <a:pPr>
              <a:lnSpc>
                <a:spcPct val="100000"/>
              </a:lnSpc>
            </a:pPr>
            <a:endParaRPr lang="de-DE" sz="1500" b="1" dirty="0">
              <a:latin typeface="Open Sans ExtraBold" panose="020B0604020202020204" charset="0"/>
              <a:ea typeface="Open Sans ExtraBold" panose="020B0604020202020204" charset="0"/>
              <a:cs typeface="Open Sans ExtraBold" panose="020B0604020202020204" charset="0"/>
            </a:endParaRPr>
          </a:p>
          <a:p>
            <a:pPr>
              <a:lnSpc>
                <a:spcPct val="100000"/>
              </a:lnSpc>
            </a:pPr>
            <a:r>
              <a:rPr lang="de-DE" sz="1500" dirty="0">
                <a:latin typeface="Open Sans" panose="020B0604020202020204" charset="0"/>
                <a:ea typeface="Open Sans" panose="020B0604020202020204" charset="0"/>
                <a:cs typeface="Open Sans" panose="020B0604020202020204" charset="0"/>
              </a:rPr>
              <a:t>„Wissenschaftlerinnen und Wissenschaftler gehen mit der verfassungsrechtlich gewährten Forschungsfreiheit verantwortungsvoll um. Sie berücksichtigen Rechte und Pflichten, insbesondere solche, die aus gesetzlichen Vorgaben, aber auch aus Verträgen mit Dritten resultieren, und holen, sofern erforderlich, Genehmigungen und Ethikvoten ein und legen diese vor. Im Hinblick auf Forschungsvorhaben sollten eine gründliche Abschätzung der Forschungsfolgen und die Beurteilung der jeweiligen ethischen Aspekte erfolgen. […]“</a:t>
            </a:r>
          </a:p>
          <a:p>
            <a:pPr>
              <a:lnSpc>
                <a:spcPct val="100000"/>
              </a:lnSpc>
            </a:pPr>
            <a:endParaRPr lang="de-DE" sz="1000" dirty="0">
              <a:latin typeface="Open Sans" panose="020B0604020202020204" charset="0"/>
              <a:ea typeface="Open Sans" panose="020B0604020202020204" charset="0"/>
              <a:cs typeface="Open Sans" panose="020B0604020202020204" charset="0"/>
            </a:endParaRPr>
          </a:p>
          <a:p>
            <a:pPr>
              <a:lnSpc>
                <a:spcPct val="100000"/>
              </a:lnSpc>
            </a:pPr>
            <a:r>
              <a:rPr lang="de-DE" sz="1500" dirty="0">
                <a:latin typeface="Open Sans" panose="020B0604020202020204" charset="0"/>
                <a:ea typeface="Open Sans" panose="020B0604020202020204" charset="0"/>
                <a:cs typeface="Open Sans" panose="020B0604020202020204" charset="0"/>
              </a:rPr>
              <a:t>Erläuterung: </a:t>
            </a:r>
          </a:p>
          <a:p>
            <a:pPr>
              <a:lnSpc>
                <a:spcPct val="100000"/>
              </a:lnSpc>
            </a:pPr>
            <a:endParaRPr lang="de-DE" sz="1000" dirty="0">
              <a:latin typeface="Open Sans" panose="020B0604020202020204" charset="0"/>
              <a:ea typeface="Open Sans" panose="020B0604020202020204" charset="0"/>
              <a:cs typeface="Open Sans" panose="020B0604020202020204" charset="0"/>
            </a:endParaRPr>
          </a:p>
          <a:p>
            <a:pPr>
              <a:lnSpc>
                <a:spcPct val="100000"/>
              </a:lnSpc>
            </a:pPr>
            <a:r>
              <a:rPr lang="de-DE" sz="1500" dirty="0">
                <a:latin typeface="Open Sans" panose="020B0604020202020204" charset="0"/>
                <a:ea typeface="Open Sans" panose="020B0604020202020204" charset="0"/>
                <a:cs typeface="Open Sans" panose="020B0604020202020204" charset="0"/>
              </a:rPr>
              <a:t>„[…] Dabei berücksichtigen sie insbesondere die mit sicherheitsrelevanter Forschung (dual </a:t>
            </a:r>
            <a:r>
              <a:rPr lang="de-DE" sz="1500" dirty="0" err="1">
                <a:latin typeface="Open Sans" panose="020B0604020202020204" charset="0"/>
                <a:ea typeface="Open Sans" panose="020B0604020202020204" charset="0"/>
                <a:cs typeface="Open Sans" panose="020B0604020202020204" charset="0"/>
              </a:rPr>
              <a:t>use</a:t>
            </a:r>
            <a:r>
              <a:rPr lang="de-DE" sz="1500" dirty="0">
                <a:latin typeface="Open Sans" panose="020B0604020202020204" charset="0"/>
                <a:ea typeface="Open Sans" panose="020B0604020202020204" charset="0"/>
                <a:cs typeface="Open Sans" panose="020B0604020202020204" charset="0"/>
              </a:rPr>
              <a:t>) verbundenen Aspekte. Hochschulen und außerhochschulische Forschungseinrichtungen tragen Verantwortung für die Regelkonformität des Handelns ihrer Mitglieder und ihrer Angehörigen und befördern diese durch geeignete Organisationsstrukturen. […]“</a:t>
            </a:r>
          </a:p>
          <a:p>
            <a:pPr>
              <a:lnSpc>
                <a:spcPct val="100000"/>
              </a:lnSpc>
            </a:pPr>
            <a:endParaRPr lang="de-DE" sz="15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3770557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84660" y="255225"/>
            <a:ext cx="8574680" cy="907200"/>
          </a:xfrm>
        </p:spPr>
        <p:txBody>
          <a:bodyPr>
            <a:normAutofit/>
          </a:bodyPr>
          <a:lstStyle/>
          <a:p>
            <a:r>
              <a:rPr lang="de-DE" sz="2400" dirty="0"/>
              <a:t>DFG-Empfehlungen: Umgang mit Risiken in internationalen Kooperationen (09/2023)</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360000" y="1417966"/>
            <a:ext cx="8425800" cy="369331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Ziele:</a:t>
            </a:r>
            <a:r>
              <a:rPr lang="de-DE" sz="1400" dirty="0">
                <a:latin typeface="Open Sans" panose="020B0606030504020204" pitchFamily="34" charset="0"/>
                <a:ea typeface="Open Sans" panose="020B0606030504020204" pitchFamily="34" charset="0"/>
                <a:cs typeface="Open Sans" panose="020B0606030504020204" pitchFamily="34" charset="0"/>
              </a:rPr>
              <a:t> Reflexion bei Antragstellern, Gutachtern und Entscheidern anregen, die über außenwirtschaftlichen Regelungen hinausgeht und damit zu mehr Handlungssicherheit einzelner Personen und Institutionen in internationalen wissenschaftlichen Kooperationen beiträgt. Mögliche Risiken der Kooperation sind nicht automatisch Ausschlusskriterien, sondern sollen transparent betrachtet und abgewogen werden.</a:t>
            </a:r>
          </a:p>
          <a:p>
            <a:pPr>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Empfohlene Prüf- und Reflexionsschritte:</a:t>
            </a:r>
          </a:p>
          <a:p>
            <a:pPr>
              <a:lnSpc>
                <a:spcPct val="100000"/>
              </a:lnSpc>
            </a:pPr>
            <a:endPar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100000"/>
              </a:lnSpc>
            </a:pPr>
            <a:r>
              <a:rPr lang="de-DE" sz="1400" i="1" dirty="0">
                <a:latin typeface="Open Sans" panose="020B0606030504020204" pitchFamily="34" charset="0"/>
                <a:ea typeface="Open Sans" panose="020B0606030504020204" pitchFamily="34" charset="0"/>
                <a:cs typeface="Open Sans" panose="020B0606030504020204" pitchFamily="34" charset="0"/>
              </a:rPr>
              <a:t>1. Forschungsgegenstand</a:t>
            </a:r>
          </a:p>
          <a:p>
            <a:pPr marL="285750" indent="-285750">
              <a:lnSpc>
                <a:spcPct val="100000"/>
              </a:lnSpc>
              <a:buFont typeface="Arial" panose="020B0604020202020204" pitchFamily="34" charset="0"/>
              <a:buChar char="•"/>
            </a:pPr>
            <a:r>
              <a:rPr lang="de-DE" sz="1400" dirty="0">
                <a:latin typeface="Open Sans" panose="020B0606030504020204" pitchFamily="34" charset="0"/>
                <a:ea typeface="Open Sans" panose="020B0606030504020204" pitchFamily="34" charset="0"/>
                <a:cs typeface="Open Sans" panose="020B0606030504020204" pitchFamily="34" charset="0"/>
              </a:rPr>
              <a:t>Bestehen im Forschungsfeld Abhängigkeiten vom Partnerland und wenn ja, welche? Gäbe es alternative Kooperationspartnerinnen oder -partner?</a:t>
            </a:r>
          </a:p>
          <a:p>
            <a:pPr marL="285750" indent="-285750">
              <a:lnSpc>
                <a:spcPct val="100000"/>
              </a:lnSpc>
              <a:buFont typeface="Arial" panose="020B0604020202020204" pitchFamily="34" charset="0"/>
              <a:buChar char="•"/>
            </a:pPr>
            <a:r>
              <a:rPr lang="de-DE" sz="1400" dirty="0">
                <a:latin typeface="Open Sans" panose="020B0606030504020204" pitchFamily="34" charset="0"/>
                <a:ea typeface="Open Sans" panose="020B0606030504020204" pitchFamily="34" charset="0"/>
                <a:cs typeface="Open Sans" panose="020B0606030504020204" pitchFamily="34" charset="0"/>
              </a:rPr>
              <a:t>Besteht die Möglichkeit, dass die gewonnenen Ergebnisse oder das generierte Wissen von Dritten missbraucht werden können?</a:t>
            </a:r>
          </a:p>
          <a:p>
            <a:pPr marL="285750" indent="-285750">
              <a:lnSpc>
                <a:spcPct val="100000"/>
              </a:lnSpc>
              <a:buFont typeface="Arial" panose="020B0604020202020204" pitchFamily="34" charset="0"/>
              <a:buChar char="•"/>
            </a:pPr>
            <a:r>
              <a:rPr lang="de-DE" sz="1400" dirty="0">
                <a:latin typeface="Open Sans" panose="020B0606030504020204" pitchFamily="34" charset="0"/>
                <a:ea typeface="Open Sans" panose="020B0606030504020204" pitchFamily="34" charset="0"/>
                <a:cs typeface="Open Sans" panose="020B0606030504020204" pitchFamily="34" charset="0"/>
              </a:rPr>
              <a:t>Gibt es über das Projekt hinausgehende Ziele, die von dem oder den Partner(n) verfolgt werden? Für welche Zwecke sollen die Ergebnisse möglicherweise eingesetzt werden?</a:t>
            </a:r>
          </a:p>
          <a:p>
            <a:pPr>
              <a:lnSpc>
                <a:spcPct val="100000"/>
              </a:lnSpc>
            </a:pPr>
            <a:endParaRPr lang="de-DE" sz="15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de-DE" sz="1500" dirty="0">
              <a:latin typeface="Open Sans" panose="020B0604020202020204" charset="0"/>
              <a:ea typeface="Open Sans" panose="020B0604020202020204" charset="0"/>
              <a:cs typeface="Open Sans" panose="020B0604020202020204" charset="0"/>
            </a:endParaRPr>
          </a:p>
        </p:txBody>
      </p:sp>
    </p:spTree>
    <p:extLst>
      <p:ext uri="{BB962C8B-B14F-4D97-AF65-F5344CB8AC3E}">
        <p14:creationId xmlns:p14="http://schemas.microsoft.com/office/powerpoint/2010/main" val="1728534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5447B16B-FC6D-FC47-8B32-D925F9A9BC20}"/>
              </a:ext>
            </a:extLst>
          </p:cNvPr>
          <p:cNvSpPr txBox="1">
            <a:spLocks/>
          </p:cNvSpPr>
          <p:nvPr/>
        </p:nvSpPr>
        <p:spPr>
          <a:xfrm>
            <a:off x="360000" y="1417966"/>
            <a:ext cx="8425800" cy="3576364"/>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i="1" dirty="0">
                <a:latin typeface="Open Sans" panose="020B0606030504020204" pitchFamily="34" charset="0"/>
                <a:ea typeface="Open Sans" panose="020B0606030504020204" pitchFamily="34" charset="0"/>
                <a:cs typeface="Open Sans" panose="020B0606030504020204" pitchFamily="34" charset="0"/>
              </a:rPr>
              <a:t>2. Forschungsbedingungen</a:t>
            </a:r>
          </a:p>
          <a:p>
            <a:pPr marL="285750" indent="-285750">
              <a:lnSpc>
                <a:spcPct val="100000"/>
              </a:lnSpc>
              <a:buFont typeface="Arial" panose="020B0604020202020204" pitchFamily="34" charset="0"/>
              <a:buChar char="•"/>
            </a:pPr>
            <a:r>
              <a:rPr lang="de-DE" sz="1400" dirty="0">
                <a:latin typeface="Open Sans" panose="020B0606030504020204" pitchFamily="34" charset="0"/>
                <a:ea typeface="Open Sans" panose="020B0606030504020204" pitchFamily="34" charset="0"/>
                <a:cs typeface="Open Sans" panose="020B0606030504020204" pitchFamily="34" charset="0"/>
              </a:rPr>
              <a:t>Wird am Partnerinstitut Forschung zu militärischen oder vergleichbaren Zwecken durchgeführt?</a:t>
            </a:r>
          </a:p>
          <a:p>
            <a:pPr marL="285750" indent="-285750">
              <a:lnSpc>
                <a:spcPct val="100000"/>
              </a:lnSpc>
              <a:buFont typeface="Arial" panose="020B0604020202020204" pitchFamily="34" charset="0"/>
              <a:buChar char="•"/>
            </a:pPr>
            <a:r>
              <a:rPr lang="de-DE" sz="1400" dirty="0">
                <a:latin typeface="Open Sans" panose="020B0606030504020204" pitchFamily="34" charset="0"/>
                <a:ea typeface="Open Sans" panose="020B0606030504020204" pitchFamily="34" charset="0"/>
                <a:cs typeface="Open Sans" panose="020B0606030504020204" pitchFamily="34" charset="0"/>
              </a:rPr>
              <a:t>Ist ein systematisches Abgreifen von Forschungsdaten oder von Erfahrungen aus der Forschungsarbeit angesichts der politischen Verfasstheit des Kooperationslands denk- bzw. erwartbar?</a:t>
            </a:r>
          </a:p>
          <a:p>
            <a:pPr marL="285750" indent="-285750">
              <a:lnSpc>
                <a:spcPct val="100000"/>
              </a:lnSpc>
              <a:buFont typeface="Arial" panose="020B0604020202020204" pitchFamily="34" charset="0"/>
              <a:buChar char="•"/>
            </a:pPr>
            <a:r>
              <a:rPr lang="de-DE" sz="1400" dirty="0">
                <a:latin typeface="Open Sans" panose="020B0606030504020204" pitchFamily="34" charset="0"/>
                <a:ea typeface="Open Sans" panose="020B0606030504020204" pitchFamily="34" charset="0"/>
                <a:cs typeface="Open Sans" panose="020B0606030504020204" pitchFamily="34" charset="0"/>
              </a:rPr>
              <a:t>Gibt es Umstände, die den Abschluss einer schriftlichen Vereinbarung über Rechte und Pflichten der Projektbeteiligten sowie über die Durchführung des gemeinsamen Projekts verhindern?</a:t>
            </a:r>
          </a:p>
          <a:p>
            <a:pPr marL="285750" indent="-285750">
              <a:lnSpc>
                <a:spcPct val="100000"/>
              </a:lnSpc>
              <a:buFont typeface="Arial" panose="020B0604020202020204" pitchFamily="34" charset="0"/>
              <a:buChar char="•"/>
            </a:pPr>
            <a:r>
              <a:rPr lang="de-DE" sz="1400" dirty="0">
                <a:latin typeface="Open Sans" panose="020B0606030504020204" pitchFamily="34" charset="0"/>
                <a:ea typeface="Open Sans" panose="020B0606030504020204" pitchFamily="34" charset="0"/>
                <a:cs typeface="Open Sans" panose="020B0606030504020204" pitchFamily="34" charset="0"/>
              </a:rPr>
              <a:t>Gibt es Gründe anzunehmen, dass eine schriftliche Vereinbarung keine rechtliche Wirkung entfalten würde?</a:t>
            </a:r>
          </a:p>
          <a:p>
            <a:pPr marL="285750" indent="-285750">
              <a:lnSpc>
                <a:spcPct val="100000"/>
              </a:lnSpc>
              <a:buFont typeface="Arial" panose="020B0604020202020204" pitchFamily="34" charset="0"/>
              <a:buChar char="•"/>
            </a:pPr>
            <a:r>
              <a:rPr lang="de-DE" sz="1400" dirty="0">
                <a:latin typeface="Open Sans" panose="020B0606030504020204" pitchFamily="34" charset="0"/>
                <a:ea typeface="Open Sans" panose="020B0606030504020204" pitchFamily="34" charset="0"/>
                <a:cs typeface="Open Sans" panose="020B0606030504020204" pitchFamily="34" charset="0"/>
              </a:rPr>
              <a:t>Besteht die Möglichkeit, dass es Einschränkungen in Bezug auf die Wissenschaftsfreiheit gibt, etwa hinsichtlich der Publikation der Projektergebnisse?“</a:t>
            </a:r>
          </a:p>
          <a:p>
            <a:pPr marL="285750" indent="-285750">
              <a:lnSpc>
                <a:spcPct val="100000"/>
              </a:lnSpc>
              <a:buFont typeface="Arial" panose="020B0604020202020204" pitchFamily="34" charset="0"/>
              <a:buChar char="•"/>
            </a:pPr>
            <a:endParaRPr lang="de-DE" sz="1400" dirty="0">
              <a:latin typeface="Open Sans" panose="020B0606030504020204" pitchFamily="34" charset="0"/>
              <a:ea typeface="Open Sans" panose="020B0606030504020204" pitchFamily="34" charset="0"/>
              <a:cs typeface="Open Sans" panose="020B0606030504020204" pitchFamily="34" charset="0"/>
            </a:endParaRPr>
          </a:p>
          <a:p>
            <a:r>
              <a:rPr lang="de-DE" sz="14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de-DE" sz="1400" i="0" u="none" strike="noStrike" baseline="0" dirty="0">
                <a:solidFill>
                  <a:srgbClr val="000000"/>
                </a:solidFill>
                <a:latin typeface="Open Sans" panose="020B0606030504020204" pitchFamily="34" charset="0"/>
                <a:ea typeface="Open Sans" panose="020B0606030504020204" pitchFamily="34" charset="0"/>
                <a:cs typeface="Open Sans" panose="020B0606030504020204" pitchFamily="34" charset="0"/>
              </a:rPr>
              <a:t>Es wird daher empfohlen, sich bei der Abwägung von Risiko und Nutzen in den wissenschaftlichen Communities, aber auch mit den an vielen bereits etablierten Kommissionen und Beauftragten eng auszutauschen. Letztere haben Erfahrung mit der ethischen und rechtlichen Bewertung sicherheitsrelevanter Forschung und können Forschende bei Bedarf beraten.“</a:t>
            </a:r>
            <a:endParaRPr lang="de-DE" sz="14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de-DE" sz="1400" dirty="0">
              <a:latin typeface="Open Sans" panose="020B0604020202020204" charset="0"/>
              <a:ea typeface="Open Sans" panose="020B0604020202020204" charset="0"/>
              <a:cs typeface="Open Sans" panose="020B0604020202020204" charset="0"/>
            </a:endParaRPr>
          </a:p>
        </p:txBody>
      </p:sp>
      <p:sp>
        <p:nvSpPr>
          <p:cNvPr id="6" name="Titel 2">
            <a:extLst>
              <a:ext uri="{FF2B5EF4-FFF2-40B4-BE49-F238E27FC236}">
                <a16:creationId xmlns:a16="http://schemas.microsoft.com/office/drawing/2014/main" id="{34321D0E-AEC6-821C-C37F-68D9E48C89D2}"/>
              </a:ext>
            </a:extLst>
          </p:cNvPr>
          <p:cNvSpPr>
            <a:spLocks noGrp="1"/>
          </p:cNvSpPr>
          <p:nvPr>
            <p:ph type="title"/>
          </p:nvPr>
        </p:nvSpPr>
        <p:spPr>
          <a:xfrm>
            <a:off x="284660" y="255225"/>
            <a:ext cx="8574680" cy="907200"/>
          </a:xfrm>
        </p:spPr>
        <p:txBody>
          <a:bodyPr>
            <a:normAutofit/>
          </a:bodyPr>
          <a:lstStyle/>
          <a:p>
            <a:r>
              <a:rPr lang="de-DE" sz="2400"/>
              <a:t>DFG-Empfehlungen: Umgang mit Risiken in internationalen Kooperationen (09-2023)</a:t>
            </a:r>
          </a:p>
        </p:txBody>
      </p:sp>
    </p:spTree>
    <p:extLst>
      <p:ext uri="{BB962C8B-B14F-4D97-AF65-F5344CB8AC3E}">
        <p14:creationId xmlns:p14="http://schemas.microsoft.com/office/powerpoint/2010/main" val="4000665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360000"/>
            <a:ext cx="8425800" cy="2211749"/>
          </a:xfrm>
        </p:spPr>
        <p:txBody>
          <a:bodyPr/>
          <a:lstStyle/>
          <a:p>
            <a:r>
              <a:rPr lang="de-DE" dirty="0">
                <a:latin typeface="Open Sans" panose="020B0604020202020204" charset="0"/>
                <a:ea typeface="Open Sans" panose="020B0604020202020204" charset="0"/>
                <a:cs typeface="Open Sans" panose="020B0604020202020204" charset="0"/>
              </a:rPr>
              <a:t>5</a:t>
            </a:r>
          </a:p>
        </p:txBody>
      </p:sp>
      <p:sp>
        <p:nvSpPr>
          <p:cNvPr id="3" name="Textplatzhalter 2"/>
          <p:cNvSpPr>
            <a:spLocks noGrp="1"/>
          </p:cNvSpPr>
          <p:nvPr>
            <p:ph type="body" idx="1"/>
          </p:nvPr>
        </p:nvSpPr>
        <p:spPr>
          <a:xfrm>
            <a:off x="1780781" y="2405062"/>
            <a:ext cx="4864238" cy="1882800"/>
          </a:xfrm>
        </p:spPr>
        <p:txBody>
          <a:bodyPr vert="horz" lIns="0" tIns="0" rIns="0" bIns="0" rtlCol="0" anchor="t">
            <a:normAutofit/>
          </a:bodyPr>
          <a:lstStyle/>
          <a:p>
            <a:r>
              <a:rPr lang="de-DE" b="1" dirty="0">
                <a:solidFill>
                  <a:srgbClr val="00A4C8"/>
                </a:solidFill>
                <a:latin typeface="Open Sans ExtraBold" panose="020B0604020202020204" charset="0"/>
                <a:ea typeface="Open Sans ExtraBold" panose="020B0604020202020204" charset="0"/>
                <a:cs typeface="Open Sans ExtraBold" panose="020B0604020202020204" charset="0"/>
              </a:rPr>
              <a:t>Zusammenfassung und Ausblick</a:t>
            </a:r>
          </a:p>
        </p:txBody>
      </p:sp>
    </p:spTree>
    <p:extLst>
      <p:ext uri="{BB962C8B-B14F-4D97-AF65-F5344CB8AC3E}">
        <p14:creationId xmlns:p14="http://schemas.microsoft.com/office/powerpoint/2010/main" val="1030089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211120" y="164737"/>
            <a:ext cx="8574680" cy="907200"/>
          </a:xfrm>
        </p:spPr>
        <p:txBody>
          <a:bodyPr>
            <a:normAutofit/>
          </a:bodyPr>
          <a:lstStyle/>
          <a:p>
            <a:r>
              <a:rPr lang="de-DE"/>
              <a:t>Zusammenfassung und Ausblick</a:t>
            </a:r>
          </a:p>
        </p:txBody>
      </p:sp>
      <p:sp>
        <p:nvSpPr>
          <p:cNvPr id="9" name="Titel 1">
            <a:extLst>
              <a:ext uri="{FF2B5EF4-FFF2-40B4-BE49-F238E27FC236}">
                <a16:creationId xmlns:a16="http://schemas.microsoft.com/office/drawing/2014/main" id="{5447B16B-FC6D-FC47-8B32-D925F9A9BC20}"/>
              </a:ext>
            </a:extLst>
          </p:cNvPr>
          <p:cNvSpPr txBox="1">
            <a:spLocks/>
          </p:cNvSpPr>
          <p:nvPr/>
        </p:nvSpPr>
        <p:spPr>
          <a:xfrm>
            <a:off x="436200" y="1235707"/>
            <a:ext cx="8168304" cy="352038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de-DE" sz="1400" dirty="0">
                <a:latin typeface="Open Sans"/>
                <a:ea typeface="Open Sans"/>
                <a:cs typeface="Open Sans"/>
              </a:rPr>
              <a:t>DFG und Leopoldina bekennen sich zu besonderer Verantwortung der Wissenschaften im Umgang mit sicherheitsrelevanten Risiken der Forschung</a:t>
            </a:r>
          </a:p>
          <a:p>
            <a:pPr marL="285750" indent="-285750">
              <a:lnSpc>
                <a:spcPct val="150000"/>
              </a:lnSpc>
              <a:buFont typeface="Arial" panose="020B0604020202020204" pitchFamily="34" charset="0"/>
              <a:buChar char="•"/>
            </a:pPr>
            <a:r>
              <a:rPr lang="de-DE" sz="1400" dirty="0">
                <a:latin typeface="Open Sans"/>
                <a:ea typeface="Open Sans"/>
                <a:cs typeface="Open Sans"/>
              </a:rPr>
              <a:t>Prinzipiell in allen Wissenschaftsbereichen sicherheitsrelevante Risiken denkbar </a:t>
            </a:r>
          </a:p>
          <a:p>
            <a:pPr marL="285750" indent="-285750">
              <a:lnSpc>
                <a:spcPct val="150000"/>
              </a:lnSpc>
              <a:buFont typeface="Arial" panose="020B0604020202020204" pitchFamily="34" charset="0"/>
              <a:buChar char="•"/>
            </a:pPr>
            <a:r>
              <a:rPr lang="de-DE" sz="1400" dirty="0">
                <a:latin typeface="Open Sans"/>
                <a:ea typeface="Open Sans"/>
                <a:cs typeface="Open Sans"/>
              </a:rPr>
              <a:t>Weitere gesetzliche Instrumente derzeit nicht sinnvoll</a:t>
            </a:r>
          </a:p>
          <a:p>
            <a:pPr marL="285750" indent="-285750">
              <a:lnSpc>
                <a:spcPct val="150000"/>
              </a:lnSpc>
              <a:buFont typeface="Arial" panose="020B0604020202020204" pitchFamily="34" charset="0"/>
              <a:buChar char="•"/>
            </a:pPr>
            <a:r>
              <a:rPr lang="de-DE" sz="1400" dirty="0">
                <a:latin typeface="Open Sans"/>
                <a:ea typeface="Open Sans"/>
                <a:cs typeface="Open Sans"/>
              </a:rPr>
              <a:t>Entsprechendes Bewusstsein bei Forschenden von besonderer Bedeutung (Lehre und laufender Wissenschaftsbetrieb)</a:t>
            </a:r>
          </a:p>
          <a:p>
            <a:pPr marL="285750" indent="-285750">
              <a:lnSpc>
                <a:spcPct val="150000"/>
              </a:lnSpc>
              <a:buFont typeface="Arial" panose="020B0604020202020204" pitchFamily="34" charset="0"/>
              <a:buChar char="•"/>
            </a:pPr>
            <a:r>
              <a:rPr lang="de-DE" sz="1400" dirty="0">
                <a:latin typeface="Open Sans"/>
                <a:ea typeface="Open Sans"/>
                <a:cs typeface="Open Sans"/>
              </a:rPr>
              <a:t>Deutschlandweit ca. 120 Forschungseinrichtungen/-organisationen, denen Kommissionen bzw. Beauftragte für ethische Bewertung sicherheitsrelevanter Forschung zur Verfügung stehen</a:t>
            </a:r>
          </a:p>
          <a:p>
            <a:pPr marL="285750" indent="-285750">
              <a:lnSpc>
                <a:spcPct val="150000"/>
              </a:lnSpc>
              <a:buFont typeface="Arial" panose="020B0604020202020204" pitchFamily="34" charset="0"/>
              <a:buChar char="•"/>
            </a:pPr>
            <a:r>
              <a:rPr lang="de-DE" sz="1400" dirty="0">
                <a:latin typeface="Open Sans"/>
                <a:ea typeface="Open Sans"/>
                <a:cs typeface="Open Sans"/>
              </a:rPr>
              <a:t>Gemeinsamer Ausschuss wird weiterhin die Selbstorganisation der wissenschaftlichen Gemeinschaft beobachten, unterstützen und koordinieren (Kontaktaufnahme, Vorträge, Workshops, Webseite, Tätigkeitsberichte...)</a:t>
            </a:r>
          </a:p>
        </p:txBody>
      </p:sp>
    </p:spTree>
    <p:extLst>
      <p:ext uri="{BB962C8B-B14F-4D97-AF65-F5344CB8AC3E}">
        <p14:creationId xmlns:p14="http://schemas.microsoft.com/office/powerpoint/2010/main" val="1188049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761585-A809-F245-A821-DF7E93F38AFC}"/>
              </a:ext>
            </a:extLst>
          </p:cNvPr>
          <p:cNvSpPr>
            <a:spLocks noGrp="1"/>
          </p:cNvSpPr>
          <p:nvPr>
            <p:ph type="title"/>
          </p:nvPr>
        </p:nvSpPr>
        <p:spPr>
          <a:xfrm>
            <a:off x="121374" y="255528"/>
            <a:ext cx="8574680" cy="907200"/>
          </a:xfrm>
        </p:spPr>
        <p:txBody>
          <a:bodyPr>
            <a:normAutofit/>
          </a:bodyPr>
          <a:lstStyle/>
          <a:p>
            <a:r>
              <a:rPr lang="de-DE" dirty="0"/>
              <a:t>Geschäftsstelle und Kooperationspartner</a:t>
            </a:r>
          </a:p>
        </p:txBody>
      </p:sp>
      <p:sp>
        <p:nvSpPr>
          <p:cNvPr id="5" name="Titel 1">
            <a:extLst>
              <a:ext uri="{FF2B5EF4-FFF2-40B4-BE49-F238E27FC236}">
                <a16:creationId xmlns:a16="http://schemas.microsoft.com/office/drawing/2014/main" id="{85ECBB6E-6E94-DA59-B1B8-767B9F9F25BF}"/>
              </a:ext>
            </a:extLst>
          </p:cNvPr>
          <p:cNvSpPr txBox="1">
            <a:spLocks/>
          </p:cNvSpPr>
          <p:nvPr/>
        </p:nvSpPr>
        <p:spPr>
          <a:xfrm>
            <a:off x="207834" y="1276642"/>
            <a:ext cx="7867616" cy="36686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Geschäftsstelle in der Leopoldina: 	</a:t>
            </a:r>
            <a:r>
              <a:rPr lang="de-DE" sz="1400" dirty="0">
                <a:latin typeface="Open Sans" panose="020B0606030504020204" pitchFamily="34" charset="0"/>
                <a:ea typeface="Open Sans" panose="020B0606030504020204" pitchFamily="34" charset="0"/>
                <a:cs typeface="Open Sans" panose="020B0606030504020204" pitchFamily="34" charset="0"/>
              </a:rPr>
              <a:t>Dr. Johannes Fritsch</a:t>
            </a:r>
          </a:p>
          <a:p>
            <a:pPr>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Dr. Anita </a:t>
            </a:r>
            <a:r>
              <a:rPr lang="de-DE" sz="1400" dirty="0" err="1">
                <a:latin typeface="Open Sans" panose="020B0606030504020204" pitchFamily="34" charset="0"/>
                <a:ea typeface="Open Sans" panose="020B0606030504020204" pitchFamily="34" charset="0"/>
                <a:cs typeface="Open Sans" panose="020B0606030504020204" pitchFamily="34" charset="0"/>
              </a:rPr>
              <a:t>Krätzner</a:t>
            </a:r>
            <a:r>
              <a:rPr lang="de-DE" sz="1400" dirty="0">
                <a:latin typeface="Open Sans" panose="020B0606030504020204" pitchFamily="34" charset="0"/>
                <a:ea typeface="Open Sans" panose="020B0606030504020204" pitchFamily="34" charset="0"/>
                <a:cs typeface="Open Sans" panose="020B0606030504020204" pitchFamily="34" charset="0"/>
              </a:rPr>
              <a:t>-Ebert						Lena Diekmann</a:t>
            </a:r>
          </a:p>
          <a:p>
            <a:pPr>
              <a:lnSpc>
                <a:spcPct val="100000"/>
              </a:lnSpc>
              <a:spcBef>
                <a:spcPts val="1200"/>
              </a:spcBef>
            </a:pP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Ansprechpersonen DFG:</a:t>
            </a:r>
            <a:r>
              <a:rPr lang="de-DE" sz="1400" dirty="0">
                <a:latin typeface="Open Sans" panose="020B0606030504020204" pitchFamily="34" charset="0"/>
                <a:ea typeface="Open Sans" panose="020B0606030504020204" pitchFamily="34" charset="0"/>
                <a:cs typeface="Open Sans" panose="020B0606030504020204" pitchFamily="34" charset="0"/>
              </a:rPr>
              <a:t>		Dr. Ingrid </a:t>
            </a:r>
            <a:r>
              <a:rPr lang="de-DE" sz="1400">
                <a:latin typeface="Open Sans" panose="020B0606030504020204" pitchFamily="34" charset="0"/>
                <a:ea typeface="Open Sans" panose="020B0606030504020204" pitchFamily="34" charset="0"/>
                <a:cs typeface="Open Sans" panose="020B0606030504020204" pitchFamily="34" charset="0"/>
              </a:rPr>
              <a:t>Ohlert</a:t>
            </a:r>
            <a:r>
              <a:rPr lang="de-DE" sz="1400" dirty="0">
                <a:latin typeface="Open Sans" panose="020B0606030504020204" pitchFamily="34" charset="0"/>
                <a:ea typeface="Open Sans" panose="020B0606030504020204" pitchFamily="34" charset="0"/>
                <a:cs typeface="Open Sans" panose="020B0606030504020204" pitchFamily="34" charset="0"/>
              </a:rPr>
              <a:t> </a:t>
            </a:r>
          </a:p>
          <a:p>
            <a:pPr>
              <a:lnSpc>
                <a:spcPct val="100000"/>
              </a:lnSpc>
              <a:spcBef>
                <a:spcPts val="1200"/>
              </a:spcBef>
            </a:pPr>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Kooperationspartner: </a:t>
            </a:r>
            <a:r>
              <a:rPr lang="de-DE" sz="1400" dirty="0">
                <a:latin typeface="Open Sans" panose="020B0606030504020204" pitchFamily="34" charset="0"/>
                <a:ea typeface="Open Sans" panose="020B0606030504020204" pitchFamily="34" charset="0"/>
                <a:cs typeface="Open Sans" panose="020B0606030504020204" pitchFamily="34" charset="0"/>
              </a:rPr>
              <a:t>		Leopoldina (federführend)</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DFG (federführend)</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Leibniz-Gemeinschaft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Helmholtz-Gemeinschaft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Fraunhofer-Gesellschaft</a:t>
            </a:r>
          </a:p>
          <a:p>
            <a:pPr marL="2762250">
              <a:lnSpc>
                <a:spcPct val="100000"/>
              </a:lnSpc>
            </a:pPr>
            <a:r>
              <a:rPr lang="de-DE" sz="1400" dirty="0">
                <a:latin typeface="Open Sans" panose="020B0606030504020204" pitchFamily="34" charset="0"/>
                <a:ea typeface="Open Sans" panose="020B0606030504020204" pitchFamily="34" charset="0"/>
                <a:cs typeface="Open Sans" panose="020B0606030504020204" pitchFamily="34" charset="0"/>
              </a:rPr>
              <a:t>	Max-Planck-Gesellschaft</a:t>
            </a:r>
          </a:p>
          <a:p>
            <a:pPr marL="2762250">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a:p>
            <a:r>
              <a:rPr lang="de-DE" sz="1400" b="1" dirty="0">
                <a:latin typeface="Open Sans ExtraBold" panose="020B0606030504020204" pitchFamily="34" charset="0"/>
                <a:ea typeface="Open Sans ExtraBold" panose="020B0606030504020204" pitchFamily="34" charset="0"/>
                <a:cs typeface="Open Sans ExtraBold" panose="020B0606030504020204" pitchFamily="34" charset="0"/>
              </a:rPr>
              <a:t>Kontakt: </a:t>
            </a:r>
            <a:r>
              <a:rPr lang="de-DE" sz="1400" dirty="0">
                <a:latin typeface="Open Sans" panose="020B0606030504020204" pitchFamily="34" charset="0"/>
                <a:ea typeface="Open Sans" panose="020B0606030504020204" pitchFamily="34" charset="0"/>
                <a:cs typeface="Open Sans" panose="020B0606030504020204" pitchFamily="34" charset="0"/>
              </a:rPr>
              <a:t>				</a:t>
            </a:r>
            <a:r>
              <a:rPr lang="de-DE" sz="1400" dirty="0">
                <a:effectLst/>
                <a:latin typeface="Open Sans" pitchFamily="2" charset="0"/>
                <a:ea typeface="Open Sans" pitchFamily="2" charset="0"/>
                <a:cs typeface="Open Sans" pitchFamily="2" charset="0"/>
                <a:hlinkClick r:id="rId2"/>
              </a:rPr>
              <a:t>gemeinsamer-ausschuss@leopoldina.org</a:t>
            </a:r>
            <a:endParaRPr lang="de-DE" sz="1400" dirty="0">
              <a:effectLst/>
              <a:latin typeface="Open Sans" pitchFamily="2" charset="0"/>
              <a:ea typeface="Open Sans" pitchFamily="2" charset="0"/>
              <a:cs typeface="Open Sans" pitchFamily="2" charset="0"/>
            </a:endParaRPr>
          </a:p>
          <a:p>
            <a:endParaRPr lang="de-DE" sz="1400" dirty="0">
              <a:effectLst/>
              <a:latin typeface="Open Sans" pitchFamily="2" charset="0"/>
              <a:ea typeface="Open Sans" pitchFamily="2" charset="0"/>
              <a:cs typeface="Open Sans" pitchFamily="2" charset="0"/>
            </a:endParaRPr>
          </a:p>
          <a:p>
            <a:r>
              <a:rPr lang="de-DE" sz="1400" b="1" dirty="0">
                <a:effectLst/>
                <a:latin typeface="Open Sans ExtraBold" pitchFamily="2" charset="0"/>
                <a:ea typeface="Open Sans ExtraBold" pitchFamily="2" charset="0"/>
                <a:cs typeface="Open Sans ExtraBold" pitchFamily="2" charset="0"/>
              </a:rPr>
              <a:t>Webseite: </a:t>
            </a:r>
            <a:r>
              <a:rPr lang="de-DE" sz="1400" dirty="0">
                <a:effectLst/>
                <a:latin typeface="Open Sans" pitchFamily="2" charset="0"/>
                <a:ea typeface="Open Sans" pitchFamily="2" charset="0"/>
                <a:cs typeface="Open Sans" pitchFamily="2" charset="0"/>
              </a:rPr>
              <a:t>			</a:t>
            </a:r>
            <a:r>
              <a:rPr lang="de-DE" sz="1400" dirty="0">
                <a:effectLst/>
                <a:latin typeface="Open Sans" pitchFamily="2" charset="0"/>
                <a:ea typeface="Open Sans" pitchFamily="2" charset="0"/>
                <a:cs typeface="Open Sans" pitchFamily="2" charset="0"/>
                <a:hlinkClick r:id="rId3"/>
              </a:rPr>
              <a:t>www.sicherheitsrelevante-forschung.org</a:t>
            </a:r>
            <a:endParaRPr lang="de-DE" sz="1400" dirty="0">
              <a:effectLst/>
              <a:latin typeface="Open Sans" pitchFamily="2" charset="0"/>
              <a:ea typeface="Open Sans" pitchFamily="2" charset="0"/>
              <a:cs typeface="Open Sans" pitchFamily="2" charset="0"/>
            </a:endParaRPr>
          </a:p>
          <a:p>
            <a:endParaRPr lang="de-DE" sz="1400" dirty="0">
              <a:effectLst/>
              <a:latin typeface="Open Sans" pitchFamily="2" charset="0"/>
              <a:ea typeface="Open Sans" pitchFamily="2" charset="0"/>
              <a:cs typeface="Open Sans" pitchFamily="2" charset="0"/>
            </a:endParaRPr>
          </a:p>
          <a:p>
            <a:pPr marL="9525">
              <a:lnSpc>
                <a:spcPct val="100000"/>
              </a:lnSpc>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448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Open Sans" panose="020B0604020202020204" charset="0"/>
                <a:ea typeface="Open Sans" panose="020B0604020202020204" charset="0"/>
                <a:cs typeface="Open Sans" panose="020B0604020202020204" charset="0"/>
              </a:rPr>
              <a:t>2</a:t>
            </a:r>
          </a:p>
        </p:txBody>
      </p:sp>
      <p:sp>
        <p:nvSpPr>
          <p:cNvPr id="3" name="Textplatzhalter 2"/>
          <p:cNvSpPr>
            <a:spLocks noGrp="1"/>
          </p:cNvSpPr>
          <p:nvPr>
            <p:ph type="body" idx="1"/>
          </p:nvPr>
        </p:nvSpPr>
        <p:spPr/>
        <p:txBody>
          <a:bodyPr vert="horz" lIns="0" tIns="0" rIns="0" bIns="0" rtlCol="0" anchor="t">
            <a:normAutofit/>
          </a:bodyPr>
          <a:lstStyle/>
          <a:p>
            <a:r>
              <a:rPr lang="de-DE" b="1" dirty="0">
                <a:solidFill>
                  <a:srgbClr val="00A4C8"/>
                </a:solidFill>
                <a:latin typeface="Open Sans ExtraBold" panose="020B0604020202020204" charset="0"/>
                <a:ea typeface="Open Sans ExtraBold" panose="020B0604020202020204" charset="0"/>
                <a:cs typeface="Open Sans ExtraBold" panose="020B0604020202020204" charset="0"/>
              </a:rPr>
              <a:t>Sicherheitsrelevante </a:t>
            </a:r>
          </a:p>
          <a:p>
            <a:r>
              <a:rPr lang="de-DE" b="1" dirty="0">
                <a:solidFill>
                  <a:srgbClr val="00A4C8"/>
                </a:solidFill>
                <a:latin typeface="Open Sans ExtraBold" panose="020B0604020202020204" charset="0"/>
                <a:ea typeface="Open Sans ExtraBold" panose="020B0604020202020204" charset="0"/>
                <a:cs typeface="Open Sans ExtraBold" panose="020B0604020202020204" charset="0"/>
              </a:rPr>
              <a:t>Forschung</a:t>
            </a:r>
          </a:p>
        </p:txBody>
      </p:sp>
    </p:spTree>
    <p:extLst>
      <p:ext uri="{BB962C8B-B14F-4D97-AF65-F5344CB8AC3E}">
        <p14:creationId xmlns:p14="http://schemas.microsoft.com/office/powerpoint/2010/main" val="391488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3AA7A-AF6E-D241-9B10-3E19EC9A656B}"/>
              </a:ext>
            </a:extLst>
          </p:cNvPr>
          <p:cNvSpPr>
            <a:spLocks noGrp="1"/>
          </p:cNvSpPr>
          <p:nvPr>
            <p:ph type="title"/>
          </p:nvPr>
        </p:nvSpPr>
        <p:spPr>
          <a:xfrm>
            <a:off x="360000" y="124306"/>
            <a:ext cx="8424000" cy="907200"/>
          </a:xfrm>
        </p:spPr>
        <p:txBody>
          <a:bodyPr/>
          <a:lstStyle/>
          <a:p>
            <a:r>
              <a:rPr lang="de-DE"/>
              <a:t>Die Dual-Use-Problematik</a:t>
            </a:r>
          </a:p>
        </p:txBody>
      </p:sp>
      <p:sp>
        <p:nvSpPr>
          <p:cNvPr id="7" name="Abgerundetes Rechteck 6">
            <a:extLst>
              <a:ext uri="{FF2B5EF4-FFF2-40B4-BE49-F238E27FC236}">
                <a16:creationId xmlns:a16="http://schemas.microsoft.com/office/drawing/2014/main" id="{8D30E0DC-EA5E-3C42-8B24-57AF79A019ED}"/>
              </a:ext>
            </a:extLst>
          </p:cNvPr>
          <p:cNvSpPr/>
          <p:nvPr/>
        </p:nvSpPr>
        <p:spPr>
          <a:xfrm>
            <a:off x="360000" y="1267200"/>
            <a:ext cx="3488100" cy="2254251"/>
          </a:xfrm>
          <a:prstGeom prst="round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endParaRPr lang="de-DE">
              <a:solidFill>
                <a:schemeClr val="tx1"/>
              </a:solidFill>
            </a:endParaRPr>
          </a:p>
          <a:p>
            <a:pPr>
              <a:lnSpc>
                <a:spcPts val="1600"/>
              </a:lnSpc>
            </a:pPr>
            <a:endParaRPr lang="de-DE" sz="1300">
              <a:solidFill>
                <a:schemeClr val="tx1"/>
              </a:solidFill>
            </a:endParaRPr>
          </a:p>
        </p:txBody>
      </p:sp>
      <p:cxnSp>
        <p:nvCxnSpPr>
          <p:cNvPr id="11" name="Gerade Verbindung mit Pfeil 10">
            <a:extLst>
              <a:ext uri="{FF2B5EF4-FFF2-40B4-BE49-F238E27FC236}">
                <a16:creationId xmlns:a16="http://schemas.microsoft.com/office/drawing/2014/main" id="{3CE1DBC9-C0B0-3549-AE9A-DB4783F9E678}"/>
              </a:ext>
            </a:extLst>
          </p:cNvPr>
          <p:cNvCxnSpPr>
            <a:cxnSpLocks/>
          </p:cNvCxnSpPr>
          <p:nvPr/>
        </p:nvCxnSpPr>
        <p:spPr>
          <a:xfrm>
            <a:off x="3933104" y="2489201"/>
            <a:ext cx="1245888" cy="0"/>
          </a:xfrm>
          <a:prstGeom prst="straightConnector1">
            <a:avLst/>
          </a:prstGeom>
          <a:ln w="63500" cap="flat">
            <a:solidFill>
              <a:srgbClr val="E53212"/>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bgerundetes Rechteck 11">
            <a:extLst>
              <a:ext uri="{FF2B5EF4-FFF2-40B4-BE49-F238E27FC236}">
                <a16:creationId xmlns:a16="http://schemas.microsoft.com/office/drawing/2014/main" id="{8D30E0DC-EA5E-3C42-8B24-57AF79A019ED}"/>
              </a:ext>
            </a:extLst>
          </p:cNvPr>
          <p:cNvSpPr/>
          <p:nvPr/>
        </p:nvSpPr>
        <p:spPr>
          <a:xfrm>
            <a:off x="5263997" y="1267200"/>
            <a:ext cx="3563961" cy="2254251"/>
          </a:xfrm>
          <a:prstGeom prst="round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endParaRPr lang="de-DE">
              <a:solidFill>
                <a:schemeClr val="tx1"/>
              </a:solidFill>
            </a:endParaRPr>
          </a:p>
          <a:p>
            <a:pPr>
              <a:lnSpc>
                <a:spcPts val="1600"/>
              </a:lnSpc>
            </a:pPr>
            <a:endParaRPr lang="de-DE" sz="1300">
              <a:solidFill>
                <a:schemeClr val="tx1"/>
              </a:solidFill>
            </a:endParaRPr>
          </a:p>
        </p:txBody>
      </p:sp>
      <p:sp>
        <p:nvSpPr>
          <p:cNvPr id="3" name="Textfeld 2"/>
          <p:cNvSpPr txBox="1"/>
          <p:nvPr/>
        </p:nvSpPr>
        <p:spPr>
          <a:xfrm>
            <a:off x="485775" y="1296935"/>
            <a:ext cx="3225647" cy="2477601"/>
          </a:xfrm>
          <a:prstGeom prst="rect">
            <a:avLst/>
          </a:prstGeom>
          <a:noFill/>
        </p:spPr>
        <p:txBody>
          <a:bodyPr wrap="square" rtlCol="0">
            <a:spAutoFit/>
          </a:bodyPr>
          <a:lstStyle/>
          <a:p>
            <a:pPr algn="ctr">
              <a:spcAft>
                <a:spcPts val="1200"/>
              </a:spcAft>
            </a:pPr>
            <a:r>
              <a:rPr lang="de-DE" b="1" dirty="0">
                <a:latin typeface="Open Sans ExtraBold" panose="020B0604020202020204" charset="0"/>
                <a:ea typeface="Open Sans ExtraBold" panose="020B0604020202020204" charset="0"/>
                <a:cs typeface="Open Sans ExtraBold" panose="020B0604020202020204" charset="0"/>
              </a:rPr>
              <a:t>Freie Forschung</a:t>
            </a:r>
          </a:p>
          <a:p>
            <a:pPr marL="285750" indent="-285750">
              <a:spcAft>
                <a:spcPts val="600"/>
              </a:spcAft>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essentiell für den wissenschaftlichen Fortschritt</a:t>
            </a:r>
          </a:p>
          <a:p>
            <a:pPr marL="285750" indent="-285750">
              <a:spcAft>
                <a:spcPts val="600"/>
              </a:spcAft>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eigene wissenschaftliche Fragen aufwerfen und eigenständig angehen, freier Austausch ...</a:t>
            </a:r>
          </a:p>
          <a:p>
            <a:pPr marL="285750" indent="-285750">
              <a:spcAft>
                <a:spcPts val="600"/>
              </a:spcAft>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durch das Grundgesetz geschützt</a:t>
            </a:r>
          </a:p>
          <a:p>
            <a:endParaRPr lang="de-DE" sz="1400" dirty="0">
              <a:latin typeface="Open Sans" panose="020B0604020202020204" charset="0"/>
              <a:ea typeface="Open Sans" panose="020B0604020202020204" charset="0"/>
              <a:cs typeface="Open Sans" panose="020B0604020202020204" charset="0"/>
            </a:endParaRPr>
          </a:p>
        </p:txBody>
      </p:sp>
      <p:sp>
        <p:nvSpPr>
          <p:cNvPr id="14" name="Titel 1">
            <a:extLst>
              <a:ext uri="{FF2B5EF4-FFF2-40B4-BE49-F238E27FC236}">
                <a16:creationId xmlns:a16="http://schemas.microsoft.com/office/drawing/2014/main" id="{AC080EC4-ABEE-184A-92D9-A3934D9F1C01}"/>
              </a:ext>
            </a:extLst>
          </p:cNvPr>
          <p:cNvSpPr txBox="1">
            <a:spLocks/>
          </p:cNvSpPr>
          <p:nvPr/>
        </p:nvSpPr>
        <p:spPr>
          <a:xfrm>
            <a:off x="2067300" y="3799572"/>
            <a:ext cx="5009400" cy="107721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2100"/>
              </a:lnSpc>
            </a:pPr>
            <a:r>
              <a:rPr lang="de-DE" sz="1800" b="1" dirty="0">
                <a:latin typeface="Open Sans ExtraBold" panose="020B0604020202020204" charset="0"/>
                <a:ea typeface="Open Sans ExtraBold" panose="020B0604020202020204" charset="0"/>
                <a:cs typeface="Open Sans ExtraBold" panose="020B0604020202020204" charset="0"/>
              </a:rPr>
              <a:t>Was sind die Grenzen der Forschung?</a:t>
            </a:r>
          </a:p>
          <a:p>
            <a:pPr algn="ctr">
              <a:lnSpc>
                <a:spcPts val="2100"/>
              </a:lnSpc>
            </a:pPr>
            <a:r>
              <a:rPr lang="de-DE" sz="1800" b="1" dirty="0">
                <a:latin typeface="Open Sans ExtraBold" panose="020B0604020202020204" charset="0"/>
                <a:ea typeface="Open Sans ExtraBold" panose="020B0604020202020204" charset="0"/>
                <a:cs typeface="Open Sans ExtraBold" panose="020B0604020202020204" charset="0"/>
              </a:rPr>
              <a:t>Wer bestimmt wie diese Grenzen?</a:t>
            </a:r>
          </a:p>
          <a:p>
            <a:pPr algn="ctr">
              <a:lnSpc>
                <a:spcPts val="2100"/>
              </a:lnSpc>
            </a:pPr>
            <a:r>
              <a:rPr lang="de-DE" sz="1800" b="1" dirty="0">
                <a:latin typeface="Open Sans ExtraBold" panose="020B0604020202020204" charset="0"/>
                <a:ea typeface="Open Sans ExtraBold" panose="020B0604020202020204" charset="0"/>
                <a:cs typeface="Open Sans ExtraBold" panose="020B0604020202020204" charset="0"/>
              </a:rPr>
              <a:t>Wer setzt diese Grenzen durch?</a:t>
            </a:r>
          </a:p>
          <a:p>
            <a:pPr algn="ctr">
              <a:lnSpc>
                <a:spcPts val="2100"/>
              </a:lnSpc>
            </a:pPr>
            <a:endParaRPr lang="de-DE"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feld 3">
            <a:extLst>
              <a:ext uri="{FF2B5EF4-FFF2-40B4-BE49-F238E27FC236}">
                <a16:creationId xmlns:a16="http://schemas.microsoft.com/office/drawing/2014/main" id="{E8B0613F-5AF2-5892-35DB-A4A076AF1420}"/>
              </a:ext>
            </a:extLst>
          </p:cNvPr>
          <p:cNvSpPr txBox="1"/>
          <p:nvPr/>
        </p:nvSpPr>
        <p:spPr>
          <a:xfrm>
            <a:off x="5234203" y="1315987"/>
            <a:ext cx="3666910" cy="2185214"/>
          </a:xfrm>
          <a:prstGeom prst="rect">
            <a:avLst/>
          </a:prstGeom>
          <a:noFill/>
        </p:spPr>
        <p:txBody>
          <a:bodyPr wrap="square" rtlCol="0">
            <a:spAutoFit/>
          </a:bodyPr>
          <a:lstStyle/>
          <a:p>
            <a:pPr algn="ctr">
              <a:spcAft>
                <a:spcPts val="1200"/>
              </a:spcAft>
            </a:pPr>
            <a:r>
              <a:rPr lang="de-DE" b="1" dirty="0">
                <a:latin typeface="Open Sans ExtraBold" panose="020B0604020202020204" charset="0"/>
                <a:ea typeface="Open Sans ExtraBold" panose="020B0604020202020204" charset="0"/>
                <a:cs typeface="Open Sans ExtraBold" panose="020B0604020202020204" charset="0"/>
              </a:rPr>
              <a:t>Forschungsrisiken</a:t>
            </a:r>
          </a:p>
          <a:p>
            <a:pPr marL="285750" indent="-285750">
              <a:spcAft>
                <a:spcPts val="600"/>
              </a:spcAft>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unbeabsichtigte schädliche Folgen</a:t>
            </a:r>
          </a:p>
          <a:p>
            <a:pPr marL="285750" indent="-285750">
              <a:spcAft>
                <a:spcPts val="600"/>
              </a:spcAft>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„Missbrauch“ von Forschungs-</a:t>
            </a:r>
            <a:br>
              <a:rPr lang="de-DE" sz="1400" dirty="0">
                <a:latin typeface="Open Sans" panose="020B0604020202020204" charset="0"/>
                <a:ea typeface="Open Sans" panose="020B0604020202020204" charset="0"/>
                <a:cs typeface="Open Sans" panose="020B0604020202020204" charset="0"/>
              </a:rPr>
            </a:br>
            <a:r>
              <a:rPr lang="de-DE" sz="1400" dirty="0" err="1">
                <a:latin typeface="Open Sans" panose="020B0604020202020204" charset="0"/>
                <a:ea typeface="Open Sans" panose="020B0604020202020204" charset="0"/>
                <a:cs typeface="Open Sans" panose="020B0604020202020204" charset="0"/>
              </a:rPr>
              <a:t>ergebnissen</a:t>
            </a:r>
            <a:r>
              <a:rPr lang="de-DE" sz="1400" dirty="0">
                <a:latin typeface="Open Sans" panose="020B0604020202020204" charset="0"/>
                <a:ea typeface="Open Sans" panose="020B0604020202020204" charset="0"/>
                <a:cs typeface="Open Sans" panose="020B0604020202020204" charset="0"/>
              </a:rPr>
              <a:t> und -methoden durch Dritte (Angriff, Verteidigung, Kriminalität, Terror, Unterdrückung ...)</a:t>
            </a:r>
          </a:p>
          <a:p>
            <a:pPr marL="285750" indent="-285750">
              <a:spcAft>
                <a:spcPts val="600"/>
              </a:spcAft>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Neu: geopolitische Entwicklungen, Abhängigkeiten, Einflussnahme</a:t>
            </a:r>
          </a:p>
        </p:txBody>
      </p:sp>
    </p:spTree>
    <p:extLst>
      <p:ext uri="{BB962C8B-B14F-4D97-AF65-F5344CB8AC3E}">
        <p14:creationId xmlns:p14="http://schemas.microsoft.com/office/powerpoint/2010/main" val="118824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F96F208-3BDA-A3E0-DDF4-17F97DC4A43E}"/>
              </a:ext>
            </a:extLst>
          </p:cNvPr>
          <p:cNvSpPr txBox="1">
            <a:spLocks/>
          </p:cNvSpPr>
          <p:nvPr/>
        </p:nvSpPr>
        <p:spPr>
          <a:xfrm>
            <a:off x="347808" y="44953"/>
            <a:ext cx="8796192" cy="907200"/>
          </a:xfrm>
          <a:prstGeom prst="rect">
            <a:avLst/>
          </a:prstGeom>
        </p:spPr>
        <p:txBody>
          <a:bodyPr vert="horz" lIns="91440" tIns="45720" rIns="91440" bIns="45720" rtlCol="0" anchor="ctr">
            <a:normAutofit/>
          </a:bodyPr>
          <a:lstStyle>
            <a:lvl1pPr algn="l" defTabSz="685800" rtl="0" eaLnBrk="1" latinLnBrk="0" hangingPunct="1">
              <a:lnSpc>
                <a:spcPts val="3200"/>
              </a:lnSpc>
              <a:spcBef>
                <a:spcPct val="0"/>
              </a:spcBef>
              <a:buNone/>
              <a:defRPr sz="2800" b="1" i="0" kern="1200">
                <a:solidFill>
                  <a:srgbClr val="00A4C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de-DE" sz="2600"/>
              <a:t>Besorgniserregende sicherheitsrelevante Forschung</a:t>
            </a:r>
          </a:p>
        </p:txBody>
      </p:sp>
      <p:pic>
        <p:nvPicPr>
          <p:cNvPr id="5" name="Grafik 4">
            <a:extLst>
              <a:ext uri="{FF2B5EF4-FFF2-40B4-BE49-F238E27FC236}">
                <a16:creationId xmlns:a16="http://schemas.microsoft.com/office/drawing/2014/main" id="{61D17A9F-B17A-4F17-3CAB-24352B3AF218}"/>
              </a:ext>
            </a:extLst>
          </p:cNvPr>
          <p:cNvPicPr>
            <a:picLocks noChangeAspect="1"/>
          </p:cNvPicPr>
          <p:nvPr/>
        </p:nvPicPr>
        <p:blipFill>
          <a:blip r:embed="rId2"/>
          <a:stretch>
            <a:fillRect/>
          </a:stretch>
        </p:blipFill>
        <p:spPr>
          <a:xfrm>
            <a:off x="5132160" y="952153"/>
            <a:ext cx="3926541" cy="2088585"/>
          </a:xfrm>
          <a:prstGeom prst="rect">
            <a:avLst/>
          </a:prstGeom>
        </p:spPr>
      </p:pic>
      <p:sp>
        <p:nvSpPr>
          <p:cNvPr id="6" name="Textfeld 5">
            <a:extLst>
              <a:ext uri="{FF2B5EF4-FFF2-40B4-BE49-F238E27FC236}">
                <a16:creationId xmlns:a16="http://schemas.microsoft.com/office/drawing/2014/main" id="{705F6B0C-4ADC-65A8-A939-7C07BAC93188}"/>
              </a:ext>
            </a:extLst>
          </p:cNvPr>
          <p:cNvSpPr txBox="1"/>
          <p:nvPr/>
        </p:nvSpPr>
        <p:spPr>
          <a:xfrm>
            <a:off x="85299" y="1128787"/>
            <a:ext cx="8424000" cy="3518912"/>
          </a:xfrm>
          <a:prstGeom prst="rect">
            <a:avLst/>
          </a:prstGeom>
          <a:noFill/>
        </p:spPr>
        <p:txBody>
          <a:bodyPr wrap="square" rtlCol="0">
            <a:spAutoFit/>
          </a:bodyPr>
          <a:lstStyle/>
          <a:p>
            <a:pPr>
              <a:spcAft>
                <a:spcPts val="400"/>
              </a:spcAft>
            </a:pPr>
            <a:r>
              <a:rPr lang="en-US" sz="1400" b="1" dirty="0" err="1">
                <a:latin typeface="Open Sans ExtraBold" panose="020B0604020202020204" charset="0"/>
                <a:ea typeface="Open Sans ExtraBold" panose="020B0604020202020204" charset="0"/>
                <a:cs typeface="Open Sans ExtraBold" panose="020B0604020202020204" charset="0"/>
              </a:rPr>
              <a:t>Herfst</a:t>
            </a:r>
            <a:r>
              <a:rPr lang="en-US" sz="1400" b="1" dirty="0">
                <a:latin typeface="Open Sans ExtraBold" panose="020B0604020202020204" charset="0"/>
                <a:ea typeface="Open Sans ExtraBold" panose="020B0604020202020204" charset="0"/>
                <a:cs typeface="Open Sans ExtraBold" panose="020B0604020202020204" charset="0"/>
              </a:rPr>
              <a:t>, S. et al. </a:t>
            </a:r>
            <a:r>
              <a:rPr lang="en-US" sz="1400" dirty="0">
                <a:latin typeface="Open Sans" panose="020B0604020202020204" charset="0"/>
                <a:ea typeface="Open Sans" panose="020B0604020202020204" charset="0"/>
                <a:cs typeface="Open Sans" panose="020B0604020202020204" charset="0"/>
              </a:rPr>
              <a:t>(2012). Airborne Transmission of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Influenza A/H5N1 Virus Between Ferrets. Science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336(6088): 1534-1541.</a:t>
            </a:r>
          </a:p>
          <a:p>
            <a:pPr>
              <a:spcAft>
                <a:spcPts val="400"/>
              </a:spcAft>
            </a:pPr>
            <a:r>
              <a:rPr lang="en-US" sz="1400" b="1" dirty="0">
                <a:latin typeface="Open Sans ExtraBold" panose="020B0604020202020204" charset="0"/>
                <a:ea typeface="Open Sans ExtraBold" panose="020B0604020202020204" charset="0"/>
                <a:cs typeface="Open Sans ExtraBold" panose="020B0604020202020204" charset="0"/>
              </a:rPr>
              <a:t>Imai, M. T. et al. </a:t>
            </a:r>
            <a:r>
              <a:rPr lang="en-US" sz="1400" dirty="0">
                <a:latin typeface="Open Sans" panose="020B0604020202020204" charset="0"/>
                <a:ea typeface="Open Sans" panose="020B0604020202020204" charset="0"/>
                <a:cs typeface="Open Sans" panose="020B0604020202020204" charset="0"/>
              </a:rPr>
              <a:t>(2012). Experimental adaptation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of an influenza H5 HA confers respiratory droplet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transmission to a </a:t>
            </a:r>
            <a:r>
              <a:rPr lang="en-US" sz="1400" dirty="0" err="1">
                <a:latin typeface="Open Sans" panose="020B0604020202020204" charset="0"/>
                <a:ea typeface="Open Sans" panose="020B0604020202020204" charset="0"/>
                <a:cs typeface="Open Sans" panose="020B0604020202020204" charset="0"/>
              </a:rPr>
              <a:t>reassortant</a:t>
            </a:r>
            <a:r>
              <a:rPr lang="en-US" sz="1400" dirty="0">
                <a:latin typeface="Open Sans" panose="020B0604020202020204" charset="0"/>
                <a:ea typeface="Open Sans" panose="020B0604020202020204" charset="0"/>
                <a:cs typeface="Open Sans" panose="020B0604020202020204" charset="0"/>
              </a:rPr>
              <a:t> H5 HA/H1N1 virus in </a:t>
            </a:r>
            <a:br>
              <a:rPr lang="en-US" sz="1400" dirty="0">
                <a:latin typeface="Open Sans" panose="020B0604020202020204" charset="0"/>
                <a:ea typeface="Open Sans" panose="020B0604020202020204" charset="0"/>
                <a:cs typeface="Open Sans" panose="020B0604020202020204" charset="0"/>
              </a:rPr>
            </a:br>
            <a:r>
              <a:rPr lang="en-US" sz="1400" dirty="0">
                <a:latin typeface="Open Sans" panose="020B0604020202020204" charset="0"/>
                <a:ea typeface="Open Sans" panose="020B0604020202020204" charset="0"/>
                <a:cs typeface="Open Sans" panose="020B0604020202020204" charset="0"/>
              </a:rPr>
              <a:t>ferrets. Nature 486(7403):420-428.</a:t>
            </a:r>
            <a:endParaRPr lang="de-DE" sz="1400" dirty="0">
              <a:latin typeface="Open Sans" panose="020B0604020202020204" charset="0"/>
              <a:ea typeface="Open Sans" panose="020B0604020202020204" charset="0"/>
              <a:cs typeface="Open Sans" panose="020B0604020202020204" charset="0"/>
            </a:endParaRPr>
          </a:p>
          <a:p>
            <a:pPr>
              <a:spcAft>
                <a:spcPts val="400"/>
              </a:spcAft>
            </a:pPr>
            <a:endParaRPr lang="de-DE" sz="1400" dirty="0">
              <a:latin typeface="Open Sans" panose="020B0604020202020204" charset="0"/>
              <a:ea typeface="Open Sans" panose="020B0604020202020204" charset="0"/>
              <a:cs typeface="Open Sans" panose="020B0604020202020204" charset="0"/>
            </a:endParaRPr>
          </a:p>
          <a:p>
            <a:pPr>
              <a:spcAft>
                <a:spcPts val="400"/>
              </a:spcAft>
            </a:pPr>
            <a:endParaRPr lang="de-DE" sz="1400" dirty="0">
              <a:latin typeface="Open Sans" panose="020B0604020202020204" charset="0"/>
              <a:ea typeface="Open Sans" panose="020B0604020202020204" charset="0"/>
              <a:cs typeface="Open Sans" panose="020B0604020202020204" charset="0"/>
            </a:endParaRPr>
          </a:p>
          <a:p>
            <a:pPr>
              <a:spcAft>
                <a:spcPts val="400"/>
              </a:spcAft>
            </a:pPr>
            <a:r>
              <a:rPr lang="de-DE" sz="1400" u="sng" dirty="0">
                <a:latin typeface="Open Sans" panose="020B0604020202020204" charset="0"/>
                <a:ea typeface="Open Sans" panose="020B0604020202020204" charset="0"/>
                <a:cs typeface="Open Sans" panose="020B0604020202020204" charset="0"/>
              </a:rPr>
              <a:t>Verursachten einen weltweiten Aufschrei mit mehreren Implikationen: </a:t>
            </a:r>
          </a:p>
          <a:p>
            <a:pPr marL="285750" indent="-285750">
              <a:spcAft>
                <a:spcPts val="400"/>
              </a:spcAft>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globales Moratorium 2011 – 2012 für die Erforschung des Funktionsgewinns (</a:t>
            </a:r>
            <a:r>
              <a:rPr lang="de-DE" sz="1400" dirty="0" err="1">
                <a:latin typeface="Open Sans" panose="020B0604020202020204" charset="0"/>
                <a:ea typeface="Open Sans" panose="020B0604020202020204" charset="0"/>
                <a:cs typeface="Open Sans" panose="020B0604020202020204" charset="0"/>
              </a:rPr>
              <a:t>GoF</a:t>
            </a:r>
            <a:r>
              <a:rPr lang="de-DE" sz="1400" dirty="0">
                <a:latin typeface="Open Sans" panose="020B0604020202020204" charset="0"/>
                <a:ea typeface="Open Sans" panose="020B0604020202020204" charset="0"/>
                <a:cs typeface="Open Sans" panose="020B0604020202020204" charset="0"/>
              </a:rPr>
              <a:t>) bei Influenza </a:t>
            </a:r>
          </a:p>
          <a:p>
            <a:pPr marL="285750" indent="-285750">
              <a:spcAft>
                <a:spcPts val="400"/>
              </a:spcAft>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Finanzierungspause des NIH für die GOF-Forschung zu Influenza, SARS und MERS 2014 – 2017 </a:t>
            </a:r>
          </a:p>
          <a:p>
            <a:pPr marL="285750" indent="-285750">
              <a:spcAft>
                <a:spcPts val="400"/>
              </a:spcAft>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Neubewertung der biologischen Sicherheitsstandards im Labor </a:t>
            </a:r>
          </a:p>
          <a:p>
            <a:pPr marL="285750" indent="-285750">
              <a:spcAft>
                <a:spcPts val="400"/>
              </a:spcAft>
              <a:buFont typeface="Arial" panose="020B0604020202020204" pitchFamily="34" charset="0"/>
              <a:buChar char="•"/>
            </a:pPr>
            <a:r>
              <a:rPr lang="de-DE" sz="1400" dirty="0">
                <a:latin typeface="Open Sans" panose="020B0604020202020204" charset="0"/>
                <a:ea typeface="Open Sans" panose="020B0604020202020204" charset="0"/>
                <a:cs typeface="Open Sans" panose="020B0604020202020204" charset="0"/>
              </a:rPr>
              <a:t>Anstoß zur Gründung des Gemeinsamen Ausschusses in Deutschland im Jahr 2015 </a:t>
            </a:r>
          </a:p>
        </p:txBody>
      </p:sp>
    </p:spTree>
    <p:extLst>
      <p:ext uri="{BB962C8B-B14F-4D97-AF65-F5344CB8AC3E}">
        <p14:creationId xmlns:p14="http://schemas.microsoft.com/office/powerpoint/2010/main" val="157450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3AA7A-AF6E-D241-9B10-3E19EC9A656B}"/>
              </a:ext>
            </a:extLst>
          </p:cNvPr>
          <p:cNvSpPr>
            <a:spLocks noGrp="1"/>
          </p:cNvSpPr>
          <p:nvPr>
            <p:ph type="title"/>
          </p:nvPr>
        </p:nvSpPr>
        <p:spPr>
          <a:xfrm>
            <a:off x="360000" y="250462"/>
            <a:ext cx="8424000" cy="907200"/>
          </a:xfrm>
        </p:spPr>
        <p:txBody>
          <a:bodyPr/>
          <a:lstStyle/>
          <a:p>
            <a:r>
              <a:rPr lang="de-DE" dirty="0"/>
              <a:t>Besorgniserregende sicherheitsrelevante Forschungsarbeiten</a:t>
            </a:r>
          </a:p>
        </p:txBody>
      </p:sp>
      <p:sp>
        <p:nvSpPr>
          <p:cNvPr id="7" name="Abgerundetes Rechteck 6">
            <a:extLst>
              <a:ext uri="{FF2B5EF4-FFF2-40B4-BE49-F238E27FC236}">
                <a16:creationId xmlns:a16="http://schemas.microsoft.com/office/drawing/2014/main" id="{8D30E0DC-EA5E-3C42-8B24-57AF79A019ED}"/>
              </a:ext>
            </a:extLst>
          </p:cNvPr>
          <p:cNvSpPr/>
          <p:nvPr/>
        </p:nvSpPr>
        <p:spPr>
          <a:xfrm>
            <a:off x="478473" y="1450219"/>
            <a:ext cx="8053705" cy="2928877"/>
          </a:xfrm>
          <a:prstGeom prst="roundRect">
            <a:avLst/>
          </a:prstGeom>
          <a:solidFill>
            <a:srgbClr val="EAF6F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50000"/>
              </a:lnSpc>
            </a:pPr>
            <a:r>
              <a:rPr lang="de-DE">
                <a:solidFill>
                  <a:schemeClr val="tx1"/>
                </a:solidFill>
              </a:rPr>
              <a:t>„Besorgniserregende sicherheitsrelevante Forschung umfasst wissenschaftliche Arbeiten, bei denen die Möglichkeit besteht, dass sie Wissen, Produkte oder Technologien hervorbringen, die </a:t>
            </a:r>
            <a:r>
              <a:rPr lang="de-DE" b="1">
                <a:solidFill>
                  <a:schemeClr val="tx1"/>
                </a:solidFill>
              </a:rPr>
              <a:t>unmittelbar</a:t>
            </a:r>
            <a:r>
              <a:rPr lang="de-DE">
                <a:solidFill>
                  <a:schemeClr val="tx1"/>
                </a:solidFill>
              </a:rPr>
              <a:t> von Dritten missbraucht werden können, um Menschenwürde, Leben, Gesundheit, Freiheit, Eigentum, Umwelt oder ein friedliches Zusammenleben </a:t>
            </a:r>
            <a:r>
              <a:rPr lang="de-DE" b="1">
                <a:solidFill>
                  <a:schemeClr val="tx1"/>
                </a:solidFill>
              </a:rPr>
              <a:t>erheblich</a:t>
            </a:r>
            <a:r>
              <a:rPr lang="de-DE">
                <a:solidFill>
                  <a:schemeClr val="tx1"/>
                </a:solidFill>
              </a:rPr>
              <a:t> zu schädigen.“ </a:t>
            </a:r>
            <a:r>
              <a:rPr lang="de-DE" sz="1600">
                <a:solidFill>
                  <a:schemeClr val="tx1"/>
                </a:solidFill>
              </a:rPr>
              <a:t>(Gemeinsamer Ausschusses zum Umgang mit sicherheitsrelevanter Forschung, 3. September 2019)</a:t>
            </a:r>
          </a:p>
        </p:txBody>
      </p:sp>
    </p:spTree>
    <p:extLst>
      <p:ext uri="{BB962C8B-B14F-4D97-AF65-F5344CB8AC3E}">
        <p14:creationId xmlns:p14="http://schemas.microsoft.com/office/powerpoint/2010/main" val="201100717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95ac103-a877-4b01-8995-707cb582bfcc">
      <Terms xmlns="http://schemas.microsoft.com/office/infopath/2007/PartnerControls"/>
    </lcf76f155ced4ddcb4097134ff3c332f>
    <TaxCatchAll xmlns="5a43be15-5e4d-434a-ab82-9a4ecc3035b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61DB421A5F28B4688AF1AD97D570580" ma:contentTypeVersion="15" ma:contentTypeDescription="Ein neues Dokument erstellen." ma:contentTypeScope="" ma:versionID="3264f6e802a0af42387da66551fcaf1d">
  <xsd:schema xmlns:xsd="http://www.w3.org/2001/XMLSchema" xmlns:xs="http://www.w3.org/2001/XMLSchema" xmlns:p="http://schemas.microsoft.com/office/2006/metadata/properties" xmlns:ns2="5a43be15-5e4d-434a-ab82-9a4ecc3035b2" xmlns:ns3="c95ac103-a877-4b01-8995-707cb582bfcc" targetNamespace="http://schemas.microsoft.com/office/2006/metadata/properties" ma:root="true" ma:fieldsID="865e546f1451c984f260c5b5ea8e9775" ns2:_="" ns3:_="">
    <xsd:import namespace="5a43be15-5e4d-434a-ab82-9a4ecc3035b2"/>
    <xsd:import namespace="c95ac103-a877-4b01-8995-707cb582bfc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3be15-5e4d-434a-ab82-9a4ecc3035b2"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7d8c90e8-9218-4148-ab25-001647bcf95c}" ma:internalName="TaxCatchAll" ma:showField="CatchAllData" ma:web="5a43be15-5e4d-434a-ab82-9a4ecc3035b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95ac103-a877-4b01-8995-707cb582bfc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18238159-9abb-4cc4-a825-325e497185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3B48B2-93BC-4E0A-8665-78D08EEC3955}">
  <ds:schemaRefs>
    <ds:schemaRef ds:uri="5a43be15-5e4d-434a-ab82-9a4ecc3035b2"/>
    <ds:schemaRef ds:uri="http://schemas.microsoft.com/office/infopath/2007/PartnerControls"/>
    <ds:schemaRef ds:uri="http://purl.org/dc/terms/"/>
    <ds:schemaRef ds:uri="c95ac103-a877-4b01-8995-707cb582bfcc"/>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046A94AB-08E4-4670-A364-FAE161552EFB}">
  <ds:schemaRefs>
    <ds:schemaRef ds:uri="5a43be15-5e4d-434a-ab82-9a4ecc3035b2"/>
    <ds:schemaRef ds:uri="c95ac103-a877-4b01-8995-707cb582bfc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9F99177-03DF-4B9B-BA58-C42EBC49CE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4164</Words>
  <Application>Microsoft Office PowerPoint</Application>
  <PresentationFormat>Bildschirmpräsentation (16:9)</PresentationFormat>
  <Paragraphs>390</Paragraphs>
  <Slides>56</Slides>
  <Notes>7</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56</vt:i4>
      </vt:variant>
    </vt:vector>
  </HeadingPairs>
  <TitlesOfParts>
    <vt:vector size="63" baseType="lpstr">
      <vt:lpstr>Arial</vt:lpstr>
      <vt:lpstr>Calibri</vt:lpstr>
      <vt:lpstr>Open Sans ExtraBold</vt:lpstr>
      <vt:lpstr>Wingdings</vt:lpstr>
      <vt:lpstr>Open Sans</vt:lpstr>
      <vt:lpstr>Open Sans SemiBold</vt:lpstr>
      <vt:lpstr>Office</vt:lpstr>
      <vt:lpstr>Umgang mit sicherheitsrelevanter Forschung entsprechend den Empfehlungen von DFG und Leopoldina</vt:lpstr>
      <vt:lpstr>Inhaltsverzeichnis</vt:lpstr>
      <vt:lpstr>1</vt:lpstr>
      <vt:lpstr>Die Deutsche Forschungsgemeinschaft (DFG) </vt:lpstr>
      <vt:lpstr>Die Leopoldina</vt:lpstr>
      <vt:lpstr>2</vt:lpstr>
      <vt:lpstr>Die Dual-Use-Problematik</vt:lpstr>
      <vt:lpstr>PowerPoint-Präsentation</vt:lpstr>
      <vt:lpstr>Besorgniserregende sicherheitsrelevante Forschungsarbeiten</vt:lpstr>
      <vt:lpstr>DFG und Leopoldina zur Selbstregulierung der Wissenschaften</vt:lpstr>
      <vt:lpstr>Empfehlungen zum Umgang mit sicherheits-relevanter Forschung</vt:lpstr>
      <vt:lpstr>Empfehlungen zum Umgang mit sicherheits-relevanter Forschung</vt:lpstr>
      <vt:lpstr>3</vt:lpstr>
      <vt:lpstr>Aufgaben des Gemeinsamen Ausschusses von DFG und Leopoldina</vt:lpstr>
      <vt:lpstr>Mitglieder Gemeinsamer Ausschuss (Stand 2023-10)</vt:lpstr>
      <vt:lpstr>Mustersatzung für Kommissionen für Ethik sicherheitsrelevanter Forschung (KEF)</vt:lpstr>
      <vt:lpstr>Was können KEFs für Forschende und Forschungsinstitutionen leisten?</vt:lpstr>
      <vt:lpstr>Was können KEFs für Forschende und Forschungsinstitutionen leisten?</vt:lpstr>
      <vt:lpstr>Ansprechpersonen und Kommissionen zum Umgang mit sicherheitsrelevanter Forschung</vt:lpstr>
      <vt:lpstr>Webseite des Gemeinsamen Ausschusses</vt:lpstr>
      <vt:lpstr>Webseite des Gemeinsamen Ausschusses</vt:lpstr>
      <vt:lpstr>Webseite des Gemeinsamen Ausschusses</vt:lpstr>
      <vt:lpstr>Veranstaltungen des Gemeinsamen Ausschusses</vt:lpstr>
      <vt:lpstr>Umfragen des GA zur Arbeit der KEFs</vt:lpstr>
      <vt:lpstr>Rückmeldungen der Ansprechpersonen zum  Umgang mit sicherheitsrelevanter Forschung</vt:lpstr>
      <vt:lpstr>Rückmeldungen der Ansprechpersonen zum  Umgang mit sicherheitsrelevanter Forschung</vt:lpstr>
      <vt:lpstr>PowerPoint-Präsentation</vt:lpstr>
      <vt:lpstr>PowerPoint-Präsentation</vt:lpstr>
      <vt:lpstr>Empfehlungen zur Verankerung sicherheitsrelevanter Forschung in der Bildung und Lehre</vt:lpstr>
      <vt:lpstr>Empfehlungen zur Verankerung sicherheitsrelevanter Forschung in der Bildung und Lehre</vt:lpstr>
      <vt:lpstr>Tätigkeitsbericht des GA (11/2022)</vt:lpstr>
      <vt:lpstr>Informationsbroschüre des GA (04/2022)</vt:lpstr>
      <vt:lpstr>PowerPoint-Präsentation</vt:lpstr>
      <vt:lpstr>1. Leitfragen für Forschende, die die Notwendigkeit für eine Beratung durch eine KEF nahelegen</vt:lpstr>
      <vt:lpstr>2. Leitfragen für die Bearbeitung der Anfrage durch die KEFs</vt:lpstr>
      <vt:lpstr>2. Leitfragen für die Bearbeitung der Anfrage durch die KEFs</vt:lpstr>
      <vt:lpstr>3. Leitfragen für die abschließende Bewertung und Beratung durch die KEF</vt:lpstr>
      <vt:lpstr>PowerPoint-Präsentation</vt:lpstr>
      <vt:lpstr>Beispiel I: Herstellung mutierter Varianten  des Vogelgrippevirus</vt:lpstr>
      <vt:lpstr>Beispiel II: KI-Methoden für die Aufdeckung  und Beseitigung von Softwareschwachstellen</vt:lpstr>
      <vt:lpstr>Beispiel III: Vorhersage der sexuellen Orientierung von Menschen mittels Deep-Learning-Algorithmen</vt:lpstr>
      <vt:lpstr>Beispiel IV: Herstellung synthetischer, infektiöser Pockenviren</vt:lpstr>
      <vt:lpstr>Beispiel V: Auslesen sensibler Informationen über Brain-Computer-Interfaces</vt:lpstr>
      <vt:lpstr>Beispiel VI: Erforschung von Wegen der Radikalisierung</vt:lpstr>
      <vt:lpstr>4</vt:lpstr>
      <vt:lpstr>Internationale rechtliche Rahmenbedingungen für sicherheitsrelevante Forschung</vt:lpstr>
      <vt:lpstr>Nationale rechtliche Rahmenbedingungen für sicherheitsrelevante Forschung</vt:lpstr>
      <vt:lpstr>PowerPoint-Präsentation</vt:lpstr>
      <vt:lpstr>Bezüge zu sicherheitsrelevanter Forschung in der Landeshochschulgesetzgebung</vt:lpstr>
      <vt:lpstr>Förderung sicherheitsrelevanter Forschung</vt:lpstr>
      <vt:lpstr>Bezug in den DFG-Leitlinien zur Sicherung guter wissenschaftlicher Praxis (Neufassung von 07/2019)</vt:lpstr>
      <vt:lpstr>DFG-Empfehlungen: Umgang mit Risiken in internationalen Kooperationen (09/2023)</vt:lpstr>
      <vt:lpstr>DFG-Empfehlungen: Umgang mit Risiken in internationalen Kooperationen (09-2023)</vt:lpstr>
      <vt:lpstr>5</vt:lpstr>
      <vt:lpstr>Zusammenfassung und Ausblick</vt:lpstr>
      <vt:lpstr>Geschäftsstelle und Kooperationspartner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Umgang mit sicherheitsrelevanter Forschung entsprechend den Empfehlungen von DFG und Leopoldina</dc:title>
  <dc:creator>Christel Knigge</dc:creator>
  <cp:lastModifiedBy>Krätzner-Ebert, Anita</cp:lastModifiedBy>
  <cp:revision>16</cp:revision>
  <dcterms:created xsi:type="dcterms:W3CDTF">2020-02-03T13:53:26Z</dcterms:created>
  <dcterms:modified xsi:type="dcterms:W3CDTF">2023-11-10T09:52:12Z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0x010100E61DB421A5F28B4688AF1AD97D570580</vt:lpwstr>
  </property>
  <property fmtid="{D5CDD505-2E9C-101B-9397-08002B2CF9AE}" pid="3" name="MediaServiceImageTags">
    <vt:lpwstr/>
  </property>
</Properties>
</file>