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5" r:id="rId4"/>
  </p:sldMasterIdLst>
  <p:notesMasterIdLst>
    <p:notesMasterId r:id="rId56"/>
  </p:notesMasterIdLst>
  <p:sldIdLst>
    <p:sldId id="270" r:id="rId5"/>
    <p:sldId id="271" r:id="rId6"/>
    <p:sldId id="272" r:id="rId7"/>
    <p:sldId id="265" r:id="rId8"/>
    <p:sldId id="276" r:id="rId9"/>
    <p:sldId id="280" r:id="rId10"/>
    <p:sldId id="281" r:id="rId11"/>
    <p:sldId id="325" r:id="rId12"/>
    <p:sldId id="282" r:id="rId13"/>
    <p:sldId id="283" r:id="rId14"/>
    <p:sldId id="284" r:id="rId15"/>
    <p:sldId id="277" r:id="rId16"/>
    <p:sldId id="285" r:id="rId17"/>
    <p:sldId id="286" r:id="rId18"/>
    <p:sldId id="287" r:id="rId19"/>
    <p:sldId id="279" r:id="rId20"/>
    <p:sldId id="292" r:id="rId21"/>
    <p:sldId id="293" r:id="rId22"/>
    <p:sldId id="294" r:id="rId23"/>
    <p:sldId id="296" r:id="rId24"/>
    <p:sldId id="297" r:id="rId25"/>
    <p:sldId id="312" r:id="rId26"/>
    <p:sldId id="298" r:id="rId27"/>
    <p:sldId id="299" r:id="rId28"/>
    <p:sldId id="326" r:id="rId29"/>
    <p:sldId id="300" r:id="rId30"/>
    <p:sldId id="301" r:id="rId31"/>
    <p:sldId id="302" r:id="rId32"/>
    <p:sldId id="327" r:id="rId33"/>
    <p:sldId id="318" r:id="rId34"/>
    <p:sldId id="320" r:id="rId35"/>
    <p:sldId id="328" r:id="rId36"/>
    <p:sldId id="321" r:id="rId37"/>
    <p:sldId id="322" r:id="rId38"/>
    <p:sldId id="313" r:id="rId39"/>
    <p:sldId id="314" r:id="rId40"/>
    <p:sldId id="315" r:id="rId41"/>
    <p:sldId id="316" r:id="rId42"/>
    <p:sldId id="317" r:id="rId43"/>
    <p:sldId id="324" r:id="rId44"/>
    <p:sldId id="330" r:id="rId45"/>
    <p:sldId id="303" r:id="rId46"/>
    <p:sldId id="304" r:id="rId47"/>
    <p:sldId id="305" r:id="rId48"/>
    <p:sldId id="329" r:id="rId49"/>
    <p:sldId id="306" r:id="rId50"/>
    <p:sldId id="307" r:id="rId51"/>
    <p:sldId id="308" r:id="rId52"/>
    <p:sldId id="310" r:id="rId53"/>
    <p:sldId id="309" r:id="rId54"/>
    <p:sldId id="311" r:id="rId55"/>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Open Sans" panose="020B0606030504020204" pitchFamily="34" charset="0"/>
      <p:regular r:id="rId63"/>
      <p:bold r:id="rId64"/>
      <p:italic r:id="rId65"/>
      <p:boldItalic r:id="rId66"/>
    </p:embeddedFont>
    <p:embeddedFont>
      <p:font typeface="Open Sans ExtraBold" panose="020B0906030804020204" pitchFamily="34" charset="0"/>
      <p:bold r:id="rId67"/>
      <p:italic r:id="rId68"/>
      <p:boldItalic r:id="rId69"/>
    </p:embeddedFont>
    <p:embeddedFont>
      <p:font typeface="Open Sans SemiBold" panose="020B0706030804020204" pitchFamily="34" charset="0"/>
      <p:regular r:id="rId70"/>
      <p:bold r:id="rId71"/>
      <p:italic r:id="rId72"/>
      <p:boldItalic r:id="rId7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C8"/>
    <a:srgbClr val="FD917B"/>
    <a:srgbClr val="E53212"/>
    <a:srgbClr val="EAF6FE"/>
    <a:srgbClr val="ECF6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05EEFF-0453-46E1-A60D-833A1A94E2CF}" v="12" dt="2023-11-02T13:29:57.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1"/>
    <p:restoredTop sz="94640"/>
  </p:normalViewPr>
  <p:slideViewPr>
    <p:cSldViewPr snapToGrid="0">
      <p:cViewPr varScale="1">
        <p:scale>
          <a:sx n="137" d="100"/>
          <a:sy n="137" d="100"/>
        </p:scale>
        <p:origin x="25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58D6C-43F9-E242-AEEA-9EC0BEE22EDA}" type="datetimeFigureOut">
              <a:rPr lang="de-DE" smtClean="0"/>
              <a:t>02.11.2023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67163-D4E7-7745-99C5-D5E0AFDACF79}" type="slidenum">
              <a:rPr lang="de-DE" smtClean="0"/>
              <a:t>‹Nr.›</a:t>
            </a:fld>
            <a:endParaRPr lang="de-DE"/>
          </a:p>
        </p:txBody>
      </p:sp>
    </p:spTree>
    <p:extLst>
      <p:ext uri="{BB962C8B-B14F-4D97-AF65-F5344CB8AC3E}">
        <p14:creationId xmlns:p14="http://schemas.microsoft.com/office/powerpoint/2010/main" val="3357339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2A67163-D4E7-7745-99C5-D5E0AFDACF79}" type="slidenum">
              <a:rPr lang="de-DE" smtClean="0"/>
              <a:t>23</a:t>
            </a:fld>
            <a:endParaRPr lang="de-DE"/>
          </a:p>
        </p:txBody>
      </p:sp>
    </p:spTree>
    <p:extLst>
      <p:ext uri="{BB962C8B-B14F-4D97-AF65-F5344CB8AC3E}">
        <p14:creationId xmlns:p14="http://schemas.microsoft.com/office/powerpoint/2010/main" val="47066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Erforschung von Wegen der Radikalisierung – Rekrutierungshilfe für Terrorgruppen?</a:t>
            </a:r>
          </a:p>
          <a:p>
            <a:r>
              <a:rPr lang="de-DE"/>
              <a:t>Die Studie erforscht den Zusammenhang zwischen dem Konsum extremistischen (islamistischen) Materials im Internet durch Jugendliche und damit verbundene Radikalisierung. Frühere Forschung hat bereits die große Bedeutung des Internets für die Verbreitung radikalisierenden Materials aufgezeigt. Hier wird zusätzlich untersucht, welche Eigenschaften Zielpersonen in dieser Hinsicht besonders anfällig machen und welche Kanäle sowie Medien besonders wirksam sind. So ergibt sich etwa, dass Videomaterial von Enthauptungen unter den Jugendlichen zwar am populärsten ist, aber ein geringes Radikalisierungspotential hat. Demgegenüber werden Online-Magazine des sogenannten Islamischen Staats und von Al-Qaida nur von Wenigen gesucht, haben aber den größten kognitiven Effekt. Hieraus sollen Erkenntnisse für Strategien der Deradikalisierung gewonnen werden. Gleichzeitig könnten die Ergebnisse in effektivere Rekrutierungsmethoden von extremistischen und terroristischen Gruppen einfließen.</a:t>
            </a:r>
          </a:p>
          <a:p>
            <a:r>
              <a:rPr lang="de-DE"/>
              <a:t>Originalarbeit: </a:t>
            </a:r>
            <a:r>
              <a:rPr lang="de-DE" i="1" err="1"/>
              <a:t>Frissen</a:t>
            </a:r>
            <a:r>
              <a:rPr lang="de-DE" i="1"/>
              <a:t>, T. (2021). Internet, </a:t>
            </a:r>
            <a:r>
              <a:rPr lang="de-DE" i="1" err="1"/>
              <a:t>the</a:t>
            </a:r>
            <a:r>
              <a:rPr lang="de-DE" i="1"/>
              <a:t> </a:t>
            </a:r>
            <a:r>
              <a:rPr lang="de-DE" i="1" err="1"/>
              <a:t>great</a:t>
            </a:r>
            <a:r>
              <a:rPr lang="de-DE" i="1"/>
              <a:t> </a:t>
            </a:r>
            <a:r>
              <a:rPr lang="de-DE" i="1" err="1"/>
              <a:t>radicalizer</a:t>
            </a:r>
            <a:r>
              <a:rPr lang="de-DE" i="1"/>
              <a:t>? </a:t>
            </a:r>
            <a:r>
              <a:rPr lang="de-DE" i="1" err="1"/>
              <a:t>Exploring</a:t>
            </a:r>
            <a:r>
              <a:rPr lang="de-DE" i="1"/>
              <a:t> </a:t>
            </a:r>
            <a:r>
              <a:rPr lang="de-DE" i="1" err="1"/>
              <a:t>relationships</a:t>
            </a:r>
            <a:r>
              <a:rPr lang="de-DE" i="1"/>
              <a:t> </a:t>
            </a:r>
            <a:r>
              <a:rPr lang="de-DE" i="1" err="1"/>
              <a:t>between</a:t>
            </a:r>
            <a:r>
              <a:rPr lang="de-DE" i="1"/>
              <a:t> </a:t>
            </a:r>
            <a:r>
              <a:rPr lang="de-DE" i="1" err="1"/>
              <a:t>seeking</a:t>
            </a:r>
            <a:r>
              <a:rPr lang="de-DE" i="1"/>
              <a:t> </a:t>
            </a:r>
            <a:r>
              <a:rPr lang="de-DE" i="1" err="1"/>
              <a:t>for</a:t>
            </a:r>
            <a:r>
              <a:rPr lang="de-DE" i="1"/>
              <a:t> online </a:t>
            </a:r>
            <a:r>
              <a:rPr lang="de-DE" i="1" err="1"/>
              <a:t>extremist</a:t>
            </a:r>
            <a:r>
              <a:rPr lang="de-DE" i="1"/>
              <a:t> </a:t>
            </a:r>
            <a:r>
              <a:rPr lang="de-DE" i="1" err="1"/>
              <a:t>materials</a:t>
            </a:r>
            <a:r>
              <a:rPr lang="de-DE" i="1"/>
              <a:t> and </a:t>
            </a:r>
            <a:r>
              <a:rPr lang="de-DE" i="1" err="1"/>
              <a:t>cognitive</a:t>
            </a:r>
            <a:r>
              <a:rPr lang="de-DE" i="1"/>
              <a:t> </a:t>
            </a:r>
            <a:r>
              <a:rPr lang="de-DE" i="1" err="1"/>
              <a:t>radicalization</a:t>
            </a:r>
            <a:r>
              <a:rPr lang="de-DE" i="1"/>
              <a:t> in </a:t>
            </a:r>
            <a:r>
              <a:rPr lang="de-DE" i="1" err="1"/>
              <a:t>young</a:t>
            </a:r>
            <a:r>
              <a:rPr lang="de-DE" i="1"/>
              <a:t> </a:t>
            </a:r>
            <a:r>
              <a:rPr lang="de-DE" i="1" err="1"/>
              <a:t>adults</a:t>
            </a:r>
            <a:r>
              <a:rPr lang="de-DE" i="1"/>
              <a:t>. Computers in Human </a:t>
            </a:r>
            <a:r>
              <a:rPr lang="de-DE" i="1" err="1"/>
              <a:t>Behavior</a:t>
            </a:r>
            <a:r>
              <a:rPr lang="de-DE" i="1"/>
              <a:t>, 114, 106549.</a:t>
            </a:r>
            <a:endParaRPr lang="de-DE"/>
          </a:p>
          <a:p>
            <a:endParaRPr lang="de-DE"/>
          </a:p>
        </p:txBody>
      </p:sp>
      <p:sp>
        <p:nvSpPr>
          <p:cNvPr id="4" name="Foliennummernplatzhalter 3"/>
          <p:cNvSpPr>
            <a:spLocks noGrp="1"/>
          </p:cNvSpPr>
          <p:nvPr>
            <p:ph type="sldNum" sz="quarter" idx="5"/>
          </p:nvPr>
        </p:nvSpPr>
        <p:spPr/>
        <p:txBody>
          <a:bodyPr/>
          <a:lstStyle/>
          <a:p>
            <a:fld id="{42A67163-D4E7-7745-99C5-D5E0AFDACF79}" type="slidenum">
              <a:rPr lang="de-DE" smtClean="0"/>
              <a:t>41</a:t>
            </a:fld>
            <a:endParaRPr lang="de-DE"/>
          </a:p>
        </p:txBody>
      </p:sp>
    </p:spTree>
    <p:extLst>
      <p:ext uri="{BB962C8B-B14F-4D97-AF65-F5344CB8AC3E}">
        <p14:creationId xmlns:p14="http://schemas.microsoft.com/office/powerpoint/2010/main" val="2741500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0" y="2571750"/>
            <a:ext cx="8425800" cy="1882800"/>
          </a:xfrm>
        </p:spPr>
        <p:txBody>
          <a:bodyPr lIns="0" tIns="0" rIns="0" bIns="0" anchor="t" anchorCtr="0">
            <a:normAutofit/>
          </a:bodyPr>
          <a:lstStyle>
            <a:lvl1pPr algn="l">
              <a:lnSpc>
                <a:spcPts val="3000"/>
              </a:lnSpc>
              <a:defRPr sz="2400">
                <a:solidFill>
                  <a:srgbClr val="00A4C8"/>
                </a:solidFill>
              </a:defRPr>
            </a:lvl1pPr>
          </a:lstStyle>
          <a:p>
            <a:r>
              <a:rPr lang="de-DE"/>
              <a:t>Mastertitelformat bearbeiten</a:t>
            </a:r>
            <a:endParaRPr lang="en-US"/>
          </a:p>
        </p:txBody>
      </p:sp>
      <p:pic>
        <p:nvPicPr>
          <p:cNvPr id="7" name="Grafik 6">
            <a:extLst>
              <a:ext uri="{FF2B5EF4-FFF2-40B4-BE49-F238E27FC236}">
                <a16:creationId xmlns:a16="http://schemas.microsoft.com/office/drawing/2014/main" id="{A389FDBC-3B4E-9D4E-BCF5-7343199582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000" y="1540800"/>
            <a:ext cx="2160000" cy="670685"/>
          </a:xfrm>
          <a:prstGeom prst="rect">
            <a:avLst/>
          </a:prstGeom>
        </p:spPr>
      </p:pic>
    </p:spTree>
    <p:extLst>
      <p:ext uri="{BB962C8B-B14F-4D97-AF65-F5344CB8AC3E}">
        <p14:creationId xmlns:p14="http://schemas.microsoft.com/office/powerpoint/2010/main" val="413155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sverzeichni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4C8"/>
                </a:solidFill>
              </a:defRPr>
            </a:lvl1pPr>
          </a:lstStyle>
          <a:p>
            <a:r>
              <a:rPr lang="de-DE"/>
              <a:t>Mastertitelformat bearbeiten</a:t>
            </a:r>
            <a:endParaRPr lang="en-US"/>
          </a:p>
        </p:txBody>
      </p:sp>
      <p:sp>
        <p:nvSpPr>
          <p:cNvPr id="3" name="Content Placeholder 2"/>
          <p:cNvSpPr>
            <a:spLocks noGrp="1"/>
          </p:cNvSpPr>
          <p:nvPr>
            <p:ph idx="1"/>
          </p:nvPr>
        </p:nvSpPr>
        <p:spPr/>
        <p:txBody>
          <a:bodyPr/>
          <a:lstStyle>
            <a:lvl1pPr>
              <a:lnSpc>
                <a:spcPts val="2400"/>
              </a:lnSpc>
              <a:defRPr sz="1800" b="1"/>
            </a:lvl1pPr>
            <a:lvl2pPr>
              <a:lnSpc>
                <a:spcPts val="2100"/>
              </a:lnSpc>
              <a:defRPr sz="1500"/>
            </a:lvl2pPr>
            <a:lvl3pPr>
              <a:lnSpc>
                <a:spcPts val="1800"/>
              </a:lnSpc>
              <a:defRPr sz="1300"/>
            </a:lvl3pPr>
          </a:lstStyle>
          <a:p>
            <a:pPr lvl="0"/>
            <a:r>
              <a:rPr lang="de-DE"/>
              <a:t>Mastertextformat bearbeiten</a:t>
            </a:r>
          </a:p>
          <a:p>
            <a:pPr lvl="1"/>
            <a:r>
              <a:rPr lang="de-DE"/>
              <a:t>Zweite Ebene</a:t>
            </a:r>
          </a:p>
          <a:p>
            <a:pPr lvl="2"/>
            <a:r>
              <a:rPr lang="de-DE"/>
              <a:t>Dritte Ebene</a:t>
            </a:r>
            <a:endParaRPr lang="en-US"/>
          </a:p>
        </p:txBody>
      </p:sp>
      <p:sp>
        <p:nvSpPr>
          <p:cNvPr id="4" name="Textfeld 3">
            <a:extLst>
              <a:ext uri="{FF2B5EF4-FFF2-40B4-BE49-F238E27FC236}">
                <a16:creationId xmlns:a16="http://schemas.microsoft.com/office/drawing/2014/main" id="{2DE209F7-6A3D-442F-3E75-E0E0877C09D0}"/>
              </a:ext>
            </a:extLst>
          </p:cNvPr>
          <p:cNvSpPr txBox="1"/>
          <p:nvPr userDrawn="1"/>
        </p:nvSpPr>
        <p:spPr>
          <a:xfrm>
            <a:off x="1" y="4935168"/>
            <a:ext cx="9144000" cy="215444"/>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100B4E-30C0-487B-97B6-59ADA3109A65}" type="datetime1">
              <a:rPr lang="de-DE" sz="800" smtClean="0">
                <a:latin typeface="Open Sans" panose="020B0604020202020204" charset="0"/>
                <a:ea typeface="Open Sans" panose="020B0604020202020204" charset="0"/>
                <a:cs typeface="Open Sans" panose="020B0604020202020204" charset="0"/>
              </a:rPr>
              <a:pPr marL="0" marR="0" lvl="0" indent="0" algn="l" defTabSz="457200" rtl="0" eaLnBrk="1" fontAlgn="auto" latinLnBrk="0" hangingPunct="1">
                <a:lnSpc>
                  <a:spcPct val="100000"/>
                </a:lnSpc>
                <a:spcBef>
                  <a:spcPts val="0"/>
                </a:spcBef>
                <a:spcAft>
                  <a:spcPts val="0"/>
                </a:spcAft>
                <a:buClrTx/>
                <a:buSzTx/>
                <a:buFontTx/>
                <a:buNone/>
                <a:tabLst/>
                <a:defRPr/>
              </a:pPr>
              <a:t>02.11.2023</a:t>
            </a:fld>
            <a:r>
              <a:rPr lang="de-DE" sz="800" dirty="0">
                <a:latin typeface="Open Sans" panose="020B0604020202020204" charset="0"/>
                <a:ea typeface="Open Sans" panose="020B0604020202020204" charset="0"/>
                <a:cs typeface="Open Sans" panose="020B0604020202020204" charset="0"/>
              </a:rPr>
              <a:t>   			Handling </a:t>
            </a:r>
            <a:r>
              <a:rPr lang="de-DE" sz="800" dirty="0" err="1">
                <a:latin typeface="Open Sans" panose="020B0604020202020204" charset="0"/>
                <a:ea typeface="Open Sans" panose="020B0604020202020204" charset="0"/>
                <a:cs typeface="Open Sans" panose="020B0604020202020204" charset="0"/>
              </a:rPr>
              <a:t>security</a:t>
            </a:r>
            <a:r>
              <a:rPr lang="de-DE" sz="800" dirty="0">
                <a:latin typeface="Open Sans" panose="020B0604020202020204" charset="0"/>
                <a:ea typeface="Open Sans" panose="020B0604020202020204" charset="0"/>
                <a:cs typeface="Open Sans" panose="020B0604020202020204" charset="0"/>
              </a:rPr>
              <a:t>-relevant </a:t>
            </a:r>
            <a:r>
              <a:rPr lang="de-DE" sz="800" dirty="0" err="1">
                <a:latin typeface="Open Sans" panose="020B0604020202020204" charset="0"/>
                <a:ea typeface="Open Sans" panose="020B0604020202020204" charset="0"/>
                <a:cs typeface="Open Sans" panose="020B0604020202020204" charset="0"/>
              </a:rPr>
              <a:t>research</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according</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to</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the</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recommendations</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of</a:t>
            </a:r>
            <a:r>
              <a:rPr lang="de-DE" sz="800" dirty="0">
                <a:latin typeface="Open Sans" panose="020B0604020202020204" charset="0"/>
                <a:ea typeface="Open Sans" panose="020B0604020202020204" charset="0"/>
                <a:cs typeface="Open Sans" panose="020B0604020202020204" charset="0"/>
              </a:rPr>
              <a:t> DFG and Leopoldina						</a:t>
            </a:r>
            <a:fld id="{5D98134C-96A9-5B4A-B8E9-8A481524C1CB}" type="slidenum">
              <a:rPr lang="de-DE" sz="800" smtClean="0"/>
              <a:pPr marL="0" marR="0" lvl="0" indent="0" algn="l" defTabSz="457200" rtl="0" eaLnBrk="1" fontAlgn="auto" latinLnBrk="0" hangingPunct="1">
                <a:lnSpc>
                  <a:spcPct val="100000"/>
                </a:lnSpc>
                <a:spcBef>
                  <a:spcPts val="0"/>
                </a:spcBef>
                <a:spcAft>
                  <a:spcPts val="0"/>
                </a:spcAft>
                <a:buClrTx/>
                <a:buSzTx/>
                <a:buFontTx/>
                <a:buNone/>
                <a:tabLst/>
                <a:defRPr/>
              </a:pPr>
              <a:t>‹Nr.›</a:t>
            </a:fld>
            <a:endParaRPr lang="de-DE" sz="800" dirty="0"/>
          </a:p>
        </p:txBody>
      </p:sp>
    </p:spTree>
    <p:extLst>
      <p:ext uri="{BB962C8B-B14F-4D97-AF65-F5344CB8AC3E}">
        <p14:creationId xmlns:p14="http://schemas.microsoft.com/office/powerpoint/2010/main" val="2348149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360000"/>
            <a:ext cx="8425800" cy="2211749"/>
          </a:xfrm>
        </p:spPr>
        <p:txBody>
          <a:bodyPr lIns="0" tIns="0" rIns="0" bIns="180000" anchor="b">
            <a:normAutofit/>
          </a:bodyPr>
          <a:lstStyle>
            <a:lvl1pPr algn="ctr">
              <a:defRPr sz="72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de-DE"/>
              <a:t>1</a:t>
            </a:r>
            <a:endParaRPr lang="en-US"/>
          </a:p>
        </p:txBody>
      </p:sp>
      <p:sp>
        <p:nvSpPr>
          <p:cNvPr id="3" name="Text Placeholder 2"/>
          <p:cNvSpPr>
            <a:spLocks noGrp="1"/>
          </p:cNvSpPr>
          <p:nvPr>
            <p:ph type="body" idx="1"/>
          </p:nvPr>
        </p:nvSpPr>
        <p:spPr>
          <a:xfrm>
            <a:off x="360000" y="2571750"/>
            <a:ext cx="8425800" cy="1882800"/>
          </a:xfrm>
        </p:spPr>
        <p:txBody>
          <a:bodyPr lIns="0" tIns="0" rIns="0" bIns="0">
            <a:normAutofit/>
          </a:bodyPr>
          <a:lstStyle>
            <a:lvl1pPr marL="0" indent="0" algn="ctr">
              <a:lnSpc>
                <a:spcPts val="4200"/>
              </a:lnSpc>
              <a:buNone/>
              <a:defRPr sz="3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910454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4C8"/>
                </a:solidFill>
              </a:defRPr>
            </a:lvl1p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feld 3">
            <a:extLst>
              <a:ext uri="{FF2B5EF4-FFF2-40B4-BE49-F238E27FC236}">
                <a16:creationId xmlns:a16="http://schemas.microsoft.com/office/drawing/2014/main" id="{0FCD3B43-2415-93F0-866A-FC84A6F6DC2B}"/>
              </a:ext>
            </a:extLst>
          </p:cNvPr>
          <p:cNvSpPr txBox="1"/>
          <p:nvPr userDrawn="1"/>
        </p:nvSpPr>
        <p:spPr>
          <a:xfrm>
            <a:off x="1" y="4935168"/>
            <a:ext cx="9144000" cy="215444"/>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100B4E-30C0-487B-97B6-59ADA3109A65}" type="datetime1">
              <a:rPr lang="de-DE" sz="800" smtClean="0">
                <a:latin typeface="Open Sans" panose="020B0604020202020204" charset="0"/>
                <a:ea typeface="Open Sans" panose="020B0604020202020204" charset="0"/>
                <a:cs typeface="Open Sans" panose="020B0604020202020204" charset="0"/>
              </a:rPr>
              <a:pPr marL="0" marR="0" lvl="0" indent="0" algn="l" defTabSz="457200" rtl="0" eaLnBrk="1" fontAlgn="auto" latinLnBrk="0" hangingPunct="1">
                <a:lnSpc>
                  <a:spcPct val="100000"/>
                </a:lnSpc>
                <a:spcBef>
                  <a:spcPts val="0"/>
                </a:spcBef>
                <a:spcAft>
                  <a:spcPts val="0"/>
                </a:spcAft>
                <a:buClrTx/>
                <a:buSzTx/>
                <a:buFontTx/>
                <a:buNone/>
                <a:tabLst/>
                <a:defRPr/>
              </a:pPr>
              <a:t>02.11.2023</a:t>
            </a:fld>
            <a:r>
              <a:rPr lang="de-DE" sz="800" dirty="0">
                <a:latin typeface="Open Sans" panose="020B0604020202020204" charset="0"/>
                <a:ea typeface="Open Sans" panose="020B0604020202020204" charset="0"/>
                <a:cs typeface="Open Sans" panose="020B0604020202020204" charset="0"/>
              </a:rPr>
              <a:t>   			Handling </a:t>
            </a:r>
            <a:r>
              <a:rPr lang="de-DE" sz="800" dirty="0" err="1">
                <a:latin typeface="Open Sans" panose="020B0604020202020204" charset="0"/>
                <a:ea typeface="Open Sans" panose="020B0604020202020204" charset="0"/>
                <a:cs typeface="Open Sans" panose="020B0604020202020204" charset="0"/>
              </a:rPr>
              <a:t>security</a:t>
            </a:r>
            <a:r>
              <a:rPr lang="de-DE" sz="800" dirty="0">
                <a:latin typeface="Open Sans" panose="020B0604020202020204" charset="0"/>
                <a:ea typeface="Open Sans" panose="020B0604020202020204" charset="0"/>
                <a:cs typeface="Open Sans" panose="020B0604020202020204" charset="0"/>
              </a:rPr>
              <a:t>-relevant </a:t>
            </a:r>
            <a:r>
              <a:rPr lang="de-DE" sz="800" dirty="0" err="1">
                <a:latin typeface="Open Sans" panose="020B0604020202020204" charset="0"/>
                <a:ea typeface="Open Sans" panose="020B0604020202020204" charset="0"/>
                <a:cs typeface="Open Sans" panose="020B0604020202020204" charset="0"/>
              </a:rPr>
              <a:t>research</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according</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to</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the</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recommendations</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of</a:t>
            </a:r>
            <a:r>
              <a:rPr lang="de-DE" sz="800" dirty="0">
                <a:latin typeface="Open Sans" panose="020B0604020202020204" charset="0"/>
                <a:ea typeface="Open Sans" panose="020B0604020202020204" charset="0"/>
                <a:cs typeface="Open Sans" panose="020B0604020202020204" charset="0"/>
              </a:rPr>
              <a:t> DFG and Leopoldina						</a:t>
            </a:r>
            <a:fld id="{5D98134C-96A9-5B4A-B8E9-8A481524C1CB}" type="slidenum">
              <a:rPr lang="de-DE" sz="800" smtClean="0"/>
              <a:pPr marL="0" marR="0" lvl="0" indent="0" algn="l" defTabSz="457200" rtl="0" eaLnBrk="1" fontAlgn="auto" latinLnBrk="0" hangingPunct="1">
                <a:lnSpc>
                  <a:spcPct val="100000"/>
                </a:lnSpc>
                <a:spcBef>
                  <a:spcPts val="0"/>
                </a:spcBef>
                <a:spcAft>
                  <a:spcPts val="0"/>
                </a:spcAft>
                <a:buClrTx/>
                <a:buSzTx/>
                <a:buFontTx/>
                <a:buNone/>
                <a:tabLst/>
                <a:defRPr/>
              </a:pPr>
              <a:t>‹Nr.›</a:t>
            </a:fld>
            <a:endParaRPr lang="de-DE" sz="800" dirty="0"/>
          </a:p>
        </p:txBody>
      </p:sp>
    </p:spTree>
    <p:extLst>
      <p:ext uri="{BB962C8B-B14F-4D97-AF65-F5344CB8AC3E}">
        <p14:creationId xmlns:p14="http://schemas.microsoft.com/office/powerpoint/2010/main" val="407990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63FF25-9E50-834E-8592-C5944EC4C937}"/>
              </a:ext>
            </a:extLst>
          </p:cNvPr>
          <p:cNvSpPr>
            <a:spLocks noGrp="1"/>
          </p:cNvSpPr>
          <p:nvPr>
            <p:ph type="title"/>
          </p:nvPr>
        </p:nvSpPr>
        <p:spPr/>
        <p:txBody>
          <a:bodyPr/>
          <a:lstStyle>
            <a:lvl1pPr>
              <a:defRPr>
                <a:solidFill>
                  <a:srgbClr val="00A4C8"/>
                </a:solidFill>
              </a:defRPr>
            </a:lvl1pPr>
          </a:lstStyle>
          <a:p>
            <a:r>
              <a:rPr lang="de-DE"/>
              <a:t>Mastertitelformat bearbeiten</a:t>
            </a:r>
          </a:p>
        </p:txBody>
      </p:sp>
      <p:sp>
        <p:nvSpPr>
          <p:cNvPr id="2" name="Textfeld 1">
            <a:extLst>
              <a:ext uri="{FF2B5EF4-FFF2-40B4-BE49-F238E27FC236}">
                <a16:creationId xmlns:a16="http://schemas.microsoft.com/office/drawing/2014/main" id="{6133C78B-7A66-7BD8-260C-EAF7D8609638}"/>
              </a:ext>
            </a:extLst>
          </p:cNvPr>
          <p:cNvSpPr txBox="1"/>
          <p:nvPr userDrawn="1"/>
        </p:nvSpPr>
        <p:spPr>
          <a:xfrm>
            <a:off x="1" y="4935168"/>
            <a:ext cx="9144000" cy="215444"/>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100B4E-30C0-487B-97B6-59ADA3109A65}" type="datetime1">
              <a:rPr lang="de-DE" sz="800" smtClean="0">
                <a:latin typeface="Open Sans" panose="020B0604020202020204" charset="0"/>
                <a:ea typeface="Open Sans" panose="020B0604020202020204" charset="0"/>
                <a:cs typeface="Open Sans" panose="020B0604020202020204" charset="0"/>
              </a:rPr>
              <a:pPr marL="0" marR="0" lvl="0" indent="0" algn="l" defTabSz="457200" rtl="0" eaLnBrk="1" fontAlgn="auto" latinLnBrk="0" hangingPunct="1">
                <a:lnSpc>
                  <a:spcPct val="100000"/>
                </a:lnSpc>
                <a:spcBef>
                  <a:spcPts val="0"/>
                </a:spcBef>
                <a:spcAft>
                  <a:spcPts val="0"/>
                </a:spcAft>
                <a:buClrTx/>
                <a:buSzTx/>
                <a:buFontTx/>
                <a:buNone/>
                <a:tabLst/>
                <a:defRPr/>
              </a:pPr>
              <a:t>02.11.2023</a:t>
            </a:fld>
            <a:r>
              <a:rPr lang="de-DE" sz="800" dirty="0">
                <a:latin typeface="Open Sans" panose="020B0604020202020204" charset="0"/>
                <a:ea typeface="Open Sans" panose="020B0604020202020204" charset="0"/>
                <a:cs typeface="Open Sans" panose="020B0604020202020204" charset="0"/>
              </a:rPr>
              <a:t>   			Handling </a:t>
            </a:r>
            <a:r>
              <a:rPr lang="de-DE" sz="800" dirty="0" err="1">
                <a:latin typeface="Open Sans" panose="020B0604020202020204" charset="0"/>
                <a:ea typeface="Open Sans" panose="020B0604020202020204" charset="0"/>
                <a:cs typeface="Open Sans" panose="020B0604020202020204" charset="0"/>
              </a:rPr>
              <a:t>security</a:t>
            </a:r>
            <a:r>
              <a:rPr lang="de-DE" sz="800" dirty="0">
                <a:latin typeface="Open Sans" panose="020B0604020202020204" charset="0"/>
                <a:ea typeface="Open Sans" panose="020B0604020202020204" charset="0"/>
                <a:cs typeface="Open Sans" panose="020B0604020202020204" charset="0"/>
              </a:rPr>
              <a:t>-relevant </a:t>
            </a:r>
            <a:r>
              <a:rPr lang="de-DE" sz="800" dirty="0" err="1">
                <a:latin typeface="Open Sans" panose="020B0604020202020204" charset="0"/>
                <a:ea typeface="Open Sans" panose="020B0604020202020204" charset="0"/>
                <a:cs typeface="Open Sans" panose="020B0604020202020204" charset="0"/>
              </a:rPr>
              <a:t>research</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according</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to</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the</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recommendations</a:t>
            </a:r>
            <a:r>
              <a:rPr lang="de-DE" sz="800" dirty="0">
                <a:latin typeface="Open Sans" panose="020B0604020202020204" charset="0"/>
                <a:ea typeface="Open Sans" panose="020B0604020202020204" charset="0"/>
                <a:cs typeface="Open Sans" panose="020B0604020202020204" charset="0"/>
              </a:rPr>
              <a:t> </a:t>
            </a:r>
            <a:r>
              <a:rPr lang="de-DE" sz="800" dirty="0" err="1">
                <a:latin typeface="Open Sans" panose="020B0604020202020204" charset="0"/>
                <a:ea typeface="Open Sans" panose="020B0604020202020204" charset="0"/>
                <a:cs typeface="Open Sans" panose="020B0604020202020204" charset="0"/>
              </a:rPr>
              <a:t>of</a:t>
            </a:r>
            <a:r>
              <a:rPr lang="de-DE" sz="800" dirty="0">
                <a:latin typeface="Open Sans" panose="020B0604020202020204" charset="0"/>
                <a:ea typeface="Open Sans" panose="020B0604020202020204" charset="0"/>
                <a:cs typeface="Open Sans" panose="020B0604020202020204" charset="0"/>
              </a:rPr>
              <a:t> DFG and Leopoldina						</a:t>
            </a:r>
            <a:fld id="{5D98134C-96A9-5B4A-B8E9-8A481524C1CB}" type="slidenum">
              <a:rPr lang="de-DE" sz="800" smtClean="0"/>
              <a:pPr marL="0" marR="0" lvl="0" indent="0" algn="l" defTabSz="457200" rtl="0" eaLnBrk="1" fontAlgn="auto" latinLnBrk="0" hangingPunct="1">
                <a:lnSpc>
                  <a:spcPct val="100000"/>
                </a:lnSpc>
                <a:spcBef>
                  <a:spcPts val="0"/>
                </a:spcBef>
                <a:spcAft>
                  <a:spcPts val="0"/>
                </a:spcAft>
                <a:buClrTx/>
                <a:buSzTx/>
                <a:buFontTx/>
                <a:buNone/>
                <a:tabLst/>
                <a:defRPr/>
              </a:pPr>
              <a:t>‹Nr.›</a:t>
            </a:fld>
            <a:endParaRPr lang="de-DE" sz="800" dirty="0"/>
          </a:p>
        </p:txBody>
      </p:sp>
    </p:spTree>
    <p:extLst>
      <p:ext uri="{BB962C8B-B14F-4D97-AF65-F5344CB8AC3E}">
        <p14:creationId xmlns:p14="http://schemas.microsoft.com/office/powerpoint/2010/main" val="5754831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8424000" cy="907200"/>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359999" y="1369219"/>
            <a:ext cx="8423999"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42943131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80" r:id="rId4"/>
    <p:sldLayoutId id="2147483681" r:id="rId5"/>
  </p:sldLayoutIdLst>
  <p:hf sldNum="0" hdr="0" ftr="0" dt="0"/>
  <p:txStyles>
    <p:title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171450" indent="-171450" algn="l" defTabSz="685800" rtl="0" eaLnBrk="1" latinLnBrk="0" hangingPunct="1">
        <a:lnSpc>
          <a:spcPts val="2600"/>
        </a:lnSpc>
        <a:spcBef>
          <a:spcPts val="75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ts val="24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ts val="21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ts val="1800"/>
        </a:lnSpc>
        <a:spcBef>
          <a:spcPts val="375"/>
        </a:spcBef>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ts val="1300"/>
        </a:lnSpc>
        <a:spcBef>
          <a:spcPts val="375"/>
        </a:spcBef>
        <a:buFont typeface="Arial" panose="020B0604020202020204" pitchFamily="34" charset="0"/>
        <a:buChar char="•"/>
        <a:defRPr sz="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www.security-relevant-research.org/" TargetMode="External"/><Relationship Id="rId2" Type="http://schemas.openxmlformats.org/officeDocument/2006/relationships/hyperlink" Target="mailto:gemeinsamer-ausschuss@leopoldina.org"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2E87540-E920-514D-B414-0E056AFC3A59}"/>
              </a:ext>
            </a:extLst>
          </p:cNvPr>
          <p:cNvSpPr>
            <a:spLocks noGrp="1"/>
          </p:cNvSpPr>
          <p:nvPr>
            <p:ph type="ctrTitle"/>
          </p:nvPr>
        </p:nvSpPr>
        <p:spPr>
          <a:xfrm>
            <a:off x="360000" y="2571750"/>
            <a:ext cx="7481673" cy="1882800"/>
          </a:xfrm>
        </p:spPr>
        <p:txBody>
          <a:bodyPr/>
          <a:lstStyle/>
          <a:p>
            <a:r>
              <a:rPr lang="de-DE" kern="0" dirty="0">
                <a:solidFill>
                  <a:srgbClr val="05326F"/>
                </a:solidFill>
                <a:latin typeface="Open Sans" panose="020B0604020202020204" charset="0"/>
                <a:ea typeface="Open Sans" panose="020B0604020202020204" charset="0"/>
                <a:cs typeface="Open Sans" panose="020B0604020202020204" charset="0"/>
              </a:rPr>
              <a:t>Handling </a:t>
            </a:r>
            <a:r>
              <a:rPr lang="de-DE" kern="0" dirty="0" err="1">
                <a:solidFill>
                  <a:srgbClr val="05326F"/>
                </a:solidFill>
                <a:latin typeface="Open Sans" panose="020B0604020202020204" charset="0"/>
                <a:ea typeface="Open Sans" panose="020B0604020202020204" charset="0"/>
                <a:cs typeface="Open Sans" panose="020B0604020202020204" charset="0"/>
              </a:rPr>
              <a:t>of</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security</a:t>
            </a:r>
            <a:r>
              <a:rPr lang="de-DE" kern="0" dirty="0">
                <a:solidFill>
                  <a:srgbClr val="05326F"/>
                </a:solidFill>
                <a:latin typeface="Open Sans" panose="020B0604020202020204" charset="0"/>
                <a:ea typeface="Open Sans" panose="020B0604020202020204" charset="0"/>
                <a:cs typeface="Open Sans" panose="020B0604020202020204" charset="0"/>
              </a:rPr>
              <a:t>-relevant </a:t>
            </a:r>
            <a:r>
              <a:rPr lang="de-DE" kern="0" dirty="0" err="1">
                <a:solidFill>
                  <a:srgbClr val="05326F"/>
                </a:solidFill>
                <a:latin typeface="Open Sans" panose="020B0604020202020204" charset="0"/>
                <a:ea typeface="Open Sans" panose="020B0604020202020204" charset="0"/>
                <a:cs typeface="Open Sans" panose="020B0604020202020204" charset="0"/>
              </a:rPr>
              <a:t>research</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according</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to</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the</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recommendations</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of</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the</a:t>
            </a:r>
            <a:r>
              <a:rPr lang="de-DE" kern="0" dirty="0">
                <a:solidFill>
                  <a:srgbClr val="05326F"/>
                </a:solidFill>
                <a:latin typeface="Open Sans" panose="020B0604020202020204" charset="0"/>
                <a:ea typeface="Open Sans" panose="020B0604020202020204" charset="0"/>
                <a:cs typeface="Open Sans" panose="020B0604020202020204" charset="0"/>
              </a:rPr>
              <a:t> German Research </a:t>
            </a:r>
            <a:r>
              <a:rPr lang="de-DE" kern="0" dirty="0" err="1">
                <a:solidFill>
                  <a:srgbClr val="05326F"/>
                </a:solidFill>
                <a:latin typeface="Open Sans" panose="020B0604020202020204" charset="0"/>
                <a:ea typeface="Open Sans" panose="020B0604020202020204" charset="0"/>
                <a:cs typeface="Open Sans" panose="020B0604020202020204" charset="0"/>
              </a:rPr>
              <a:t>Foundation</a:t>
            </a:r>
            <a:r>
              <a:rPr lang="de-DE" kern="0" dirty="0">
                <a:solidFill>
                  <a:srgbClr val="05326F"/>
                </a:solidFill>
                <a:latin typeface="Open Sans" panose="020B0604020202020204" charset="0"/>
                <a:ea typeface="Open Sans" panose="020B0604020202020204" charset="0"/>
                <a:cs typeface="Open Sans" panose="020B0604020202020204" charset="0"/>
              </a:rPr>
              <a:t> (DFG) </a:t>
            </a:r>
            <a:r>
              <a:rPr lang="de-DE" kern="0" dirty="0" err="1">
                <a:solidFill>
                  <a:srgbClr val="05326F"/>
                </a:solidFill>
                <a:latin typeface="Open Sans" panose="020B0604020202020204" charset="0"/>
                <a:ea typeface="Open Sans" panose="020B0604020202020204" charset="0"/>
                <a:cs typeface="Open Sans" panose="020B0604020202020204" charset="0"/>
              </a:rPr>
              <a:t>and</a:t>
            </a:r>
            <a:r>
              <a:rPr lang="de-DE" kern="0" dirty="0">
                <a:solidFill>
                  <a:srgbClr val="05326F"/>
                </a:solidFill>
                <a:latin typeface="Open Sans" panose="020B0604020202020204" charset="0"/>
                <a:ea typeface="Open Sans" panose="020B0604020202020204" charset="0"/>
                <a:cs typeface="Open Sans" panose="020B0604020202020204" charset="0"/>
              </a:rPr>
              <a:t> </a:t>
            </a:r>
            <a:r>
              <a:rPr lang="de-DE" kern="0" dirty="0" err="1">
                <a:solidFill>
                  <a:srgbClr val="05326F"/>
                </a:solidFill>
                <a:latin typeface="Open Sans" panose="020B0604020202020204" charset="0"/>
                <a:ea typeface="Open Sans" panose="020B0604020202020204" charset="0"/>
                <a:cs typeface="Open Sans" panose="020B0604020202020204" charset="0"/>
              </a:rPr>
              <a:t>Leopoldina</a:t>
            </a:r>
            <a:endParaRPr lang="de-DE"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908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614"/>
            <a:ext cx="8072308" cy="918190"/>
          </a:xfrm>
        </p:spPr>
        <p:txBody>
          <a:bodyPr/>
          <a:lstStyle/>
          <a:p>
            <a:r>
              <a:rPr lang="de-DE" dirty="0"/>
              <a:t>DFG </a:t>
            </a:r>
            <a:r>
              <a:rPr lang="de-DE" dirty="0" err="1"/>
              <a:t>and</a:t>
            </a:r>
            <a:r>
              <a:rPr lang="de-DE" dirty="0"/>
              <a:t> </a:t>
            </a:r>
            <a:r>
              <a:rPr lang="de-DE" dirty="0" err="1"/>
              <a:t>Leopoldina</a:t>
            </a:r>
            <a:r>
              <a:rPr lang="de-DE" dirty="0"/>
              <a:t> on </a:t>
            </a:r>
            <a:r>
              <a:rPr lang="de-DE" dirty="0" err="1"/>
              <a:t>the</a:t>
            </a:r>
            <a:r>
              <a:rPr lang="de-DE" dirty="0"/>
              <a:t> </a:t>
            </a:r>
            <a:r>
              <a:rPr lang="de-DE" dirty="0" err="1"/>
              <a:t>self</a:t>
            </a:r>
            <a:r>
              <a:rPr lang="de-DE" dirty="0"/>
              <a:t>-regulation </a:t>
            </a:r>
            <a:r>
              <a:rPr lang="de-DE" dirty="0" err="1"/>
              <a:t>of</a:t>
            </a:r>
            <a:r>
              <a:rPr lang="de-DE" dirty="0"/>
              <a:t> </a:t>
            </a:r>
            <a:r>
              <a:rPr lang="de-DE" dirty="0" err="1"/>
              <a:t>the</a:t>
            </a:r>
            <a:r>
              <a:rPr lang="de-DE" dirty="0"/>
              <a:t> </a:t>
            </a:r>
            <a:r>
              <a:rPr lang="de-DE" dirty="0" err="1"/>
              <a:t>sciences</a:t>
            </a:r>
            <a:endParaRPr lang="de-DE" dirty="0"/>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624495" y="1418758"/>
            <a:ext cx="6426000" cy="280076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spcAft>
                <a:spcPts val="1200"/>
              </a:spcAft>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The sciences themselves should develop ethical principles as well as mechanisms for the responsible handling of research freedom and research risks</a:t>
            </a:r>
            <a:endParaRPr lang="de-DE" sz="18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spcAft>
                <a:spcPts val="1200"/>
              </a:spcAft>
              <a:buFont typeface="Wingdings" panose="05000000000000000000" pitchFamily="2" charset="2"/>
              <a:buChar char="Ø"/>
            </a:pP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Flexible and </a:t>
            </a:r>
            <a:r>
              <a:rPr lang="de-DE" sz="1800" b="1" dirty="0" err="1">
                <a:latin typeface="Open Sans ExtraBold" panose="020B0606030504020204" pitchFamily="34" charset="0"/>
                <a:ea typeface="Open Sans ExtraBold" panose="020B0606030504020204" pitchFamily="34" charset="0"/>
                <a:cs typeface="Open Sans ExtraBold" panose="020B0606030504020204" pitchFamily="34" charset="0"/>
              </a:rPr>
              <a:t>factual</a:t>
            </a: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800" b="1" dirty="0" err="1">
                <a:latin typeface="Open Sans ExtraBold" panose="020B0606030504020204" pitchFamily="34" charset="0"/>
                <a:ea typeface="Open Sans ExtraBold" panose="020B0606030504020204" pitchFamily="34" charset="0"/>
                <a:cs typeface="Open Sans ExtraBold" panose="020B0606030504020204" pitchFamily="34" charset="0"/>
              </a:rPr>
              <a:t>self</a:t>
            </a: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-regulation</a:t>
            </a:r>
          </a:p>
          <a:p>
            <a:pPr marL="285750" indent="-285750">
              <a:lnSpc>
                <a:spcPct val="150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Additional legal regulations can address the risks of free research only to a limited extent</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04788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48234" y="196876"/>
            <a:ext cx="8107725" cy="907200"/>
          </a:xfrm>
        </p:spPr>
        <p:txBody>
          <a:bodyPr>
            <a:normAutofit/>
          </a:bodyPr>
          <a:lstStyle/>
          <a:p>
            <a:r>
              <a:rPr lang="de-DE" dirty="0" err="1"/>
              <a:t>Recommendations</a:t>
            </a:r>
            <a:r>
              <a:rPr lang="de-DE" dirty="0"/>
              <a:t> </a:t>
            </a:r>
            <a:r>
              <a:rPr lang="de-DE" dirty="0" err="1"/>
              <a:t>for</a:t>
            </a:r>
            <a:r>
              <a:rPr lang="de-DE" dirty="0"/>
              <a:t> Handling </a:t>
            </a:r>
            <a:r>
              <a:rPr lang="de-DE" dirty="0" err="1"/>
              <a:t>of</a:t>
            </a:r>
            <a:r>
              <a:rPr lang="de-DE" dirty="0"/>
              <a:t> Security-Relevant Research</a:t>
            </a:r>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69128" y="1104076"/>
            <a:ext cx="6032607" cy="4055701"/>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600"/>
              </a:spcAft>
            </a:pPr>
            <a:r>
              <a:rPr lang="en-US" sz="1400" b="1" dirty="0">
                <a:latin typeface="Open Sans ExtraBold" panose="020B0606030504020204" pitchFamily="34" charset="0"/>
                <a:ea typeface="Open Sans ExtraBold" panose="020B0606030504020204" pitchFamily="34" charset="0"/>
                <a:cs typeface="Open Sans ExtraBold" panose="020B0606030504020204" pitchFamily="34" charset="0"/>
              </a:rPr>
              <a:t>Dual-use issues apply to virtually all areas of scientific research</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a:t>
            </a:r>
          </a:p>
          <a:p>
            <a:pPr marL="285750" indent="-285750">
              <a:lnSpc>
                <a:spcPct val="150000"/>
              </a:lnSpc>
              <a:spcAft>
                <a:spcPts val="600"/>
              </a:spcAft>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Artificial intelligence to identify and eliminate software vulnerabilities: A tool for criminal hackers</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spcAft>
                <a:spcPts val="600"/>
              </a:spcAft>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Materials research and nanotechnology: weapons of attack</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spcAft>
                <a:spcPts val="600"/>
              </a:spcAft>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Virus research: bioweapons for terrorist attacks?</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spcAft>
                <a:spcPts val="600"/>
              </a:spcAft>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Nuclear research: Weapons of mass destruction</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spcAft>
                <a:spcPts val="600"/>
              </a:spcAft>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Industrial robot research: Construction of war drones</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spcAft>
                <a:spcPts val="600"/>
              </a:spcAft>
              <a:buFont typeface="Wingdings" panose="05000000000000000000" pitchFamily="2" charset="2"/>
              <a:buChar char="Ø"/>
            </a:pPr>
            <a:r>
              <a:rPr lang="en-US" sz="1400" dirty="0" err="1">
                <a:latin typeface="Open Sans" panose="020B0606030504020204" pitchFamily="34" charset="0"/>
                <a:ea typeface="Open Sans" panose="020B0606030504020204" pitchFamily="34" charset="0"/>
                <a:cs typeface="Open Sans" panose="020B0606030504020204" pitchFamily="34" charset="0"/>
              </a:rPr>
              <a:t>Behavioural</a:t>
            </a:r>
            <a:r>
              <a:rPr lang="en-US" sz="1400" dirty="0">
                <a:latin typeface="Open Sans" panose="020B0606030504020204" pitchFamily="34" charset="0"/>
                <a:ea typeface="Open Sans" panose="020B0606030504020204" pitchFamily="34" charset="0"/>
                <a:cs typeface="Open Sans" panose="020B0606030504020204" pitchFamily="34" charset="0"/>
              </a:rPr>
              <a:t> research on the </a:t>
            </a:r>
            <a:r>
              <a:rPr lang="en-US" sz="1400" dirty="0" err="1">
                <a:latin typeface="Open Sans" panose="020B0606030504020204" pitchFamily="34" charset="0"/>
                <a:ea typeface="Open Sans" panose="020B0606030504020204" pitchFamily="34" charset="0"/>
                <a:cs typeface="Open Sans" panose="020B0606030504020204" pitchFamily="34" charset="0"/>
              </a:rPr>
              <a:t>radicalisation</a:t>
            </a:r>
            <a:r>
              <a:rPr lang="en-US" sz="1400" dirty="0">
                <a:latin typeface="Open Sans" panose="020B0606030504020204" pitchFamily="34" charset="0"/>
                <a:ea typeface="Open Sans" panose="020B0606030504020204" pitchFamily="34" charset="0"/>
                <a:cs typeface="Open Sans" panose="020B0606030504020204" pitchFamily="34" charset="0"/>
              </a:rPr>
              <a:t> of terrorist assassins: New recruitment strategies</a:t>
            </a:r>
            <a:r>
              <a:rPr lang="de-DE" sz="1400" dirty="0">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a:t>
            </a:r>
          </a:p>
          <a:p>
            <a:pPr>
              <a:lnSpc>
                <a:spcPts val="1800"/>
              </a:lnSpc>
              <a:spcAft>
                <a:spcPts val="600"/>
              </a:spcAft>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2" descr="Wissenschaftsfreiheit und Wissenschaftsverantwortung (2022): Empfehlungen zum Umgang mit sicherheitsrelevanter Forschung">
            <a:extLst>
              <a:ext uri="{FF2B5EF4-FFF2-40B4-BE49-F238E27FC236}">
                <a16:creationId xmlns:a16="http://schemas.microsoft.com/office/drawing/2014/main" id="{3F713EFE-2F93-0F3A-BA5F-36C3AA8A7D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87" r="12470"/>
          <a:stretch/>
        </p:blipFill>
        <p:spPr bwMode="auto">
          <a:xfrm>
            <a:off x="6669102" y="1104076"/>
            <a:ext cx="2419005" cy="3193708"/>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FA49E8E2-9D67-E3AF-096E-1808AA41ACE0}"/>
              </a:ext>
            </a:extLst>
          </p:cNvPr>
          <p:cNvSpPr/>
          <p:nvPr/>
        </p:nvSpPr>
        <p:spPr>
          <a:xfrm>
            <a:off x="6521524" y="4281985"/>
            <a:ext cx="2343713" cy="538609"/>
          </a:xfrm>
          <a:prstGeom prst="rect">
            <a:avLst/>
          </a:prstGeom>
        </p:spPr>
        <p:txBody>
          <a:bodyPr wrap="square">
            <a:spAutoFit/>
          </a:bodyPr>
          <a:lstStyle/>
          <a:p>
            <a:pPr algn="ctr">
              <a:spcAft>
                <a:spcPts val="600"/>
              </a:spcAft>
            </a:pPr>
            <a:r>
              <a:rPr lang="de-DE" sz="1200" dirty="0">
                <a:latin typeface="Open Sans" panose="020B0604020202020204" charset="0"/>
                <a:ea typeface="Open Sans" panose="020B0604020202020204" charset="0"/>
                <a:cs typeface="Open Sans" panose="020B0604020202020204" charset="0"/>
              </a:rPr>
              <a:t>DFG &amp; Leopoldina 2014</a:t>
            </a:r>
          </a:p>
          <a:p>
            <a:pPr algn="ctr">
              <a:spcAft>
                <a:spcPts val="600"/>
              </a:spcAft>
            </a:pPr>
            <a:r>
              <a:rPr lang="de-DE" sz="1200" dirty="0">
                <a:latin typeface="Open Sans" panose="020B0604020202020204" charset="0"/>
                <a:ea typeface="Open Sans" panose="020B0604020202020204" charset="0"/>
                <a:cs typeface="Open Sans" panose="020B0604020202020204" charset="0"/>
              </a:rPr>
              <a:t>Updated 11/2022</a:t>
            </a:r>
          </a:p>
        </p:txBody>
      </p:sp>
    </p:spTree>
    <p:extLst>
      <p:ext uri="{BB962C8B-B14F-4D97-AF65-F5344CB8AC3E}">
        <p14:creationId xmlns:p14="http://schemas.microsoft.com/office/powerpoint/2010/main" val="215918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B40D1E73-891A-F141-A7D7-41FAED0A269A}"/>
              </a:ext>
            </a:extLst>
          </p:cNvPr>
          <p:cNvSpPr/>
          <p:nvPr/>
        </p:nvSpPr>
        <p:spPr>
          <a:xfrm>
            <a:off x="4763" y="2930482"/>
            <a:ext cx="9144000" cy="2010733"/>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de-DE">
              <a:solidFill>
                <a:schemeClr val="tx1"/>
              </a:solidFill>
            </a:endParaRPr>
          </a:p>
        </p:txBody>
      </p:sp>
      <p:sp>
        <p:nvSpPr>
          <p:cNvPr id="7" name="Titel 1">
            <a:extLst>
              <a:ext uri="{FF2B5EF4-FFF2-40B4-BE49-F238E27FC236}">
                <a16:creationId xmlns:a16="http://schemas.microsoft.com/office/drawing/2014/main" id="{AC080EC4-ABEE-184A-92D9-A3934D9F1C01}"/>
              </a:ext>
            </a:extLst>
          </p:cNvPr>
          <p:cNvSpPr txBox="1">
            <a:spLocks/>
          </p:cNvSpPr>
          <p:nvPr/>
        </p:nvSpPr>
        <p:spPr>
          <a:xfrm>
            <a:off x="359999" y="1266883"/>
            <a:ext cx="6178913" cy="338554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ts val="21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Observance of ethical principles by researchers beyond legal rules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de-DE" sz="1600" dirty="0" err="1">
                <a:latin typeface="Open Sans" panose="020B0606030504020204" pitchFamily="34" charset="0"/>
                <a:ea typeface="Open Sans" panose="020B0606030504020204" pitchFamily="34" charset="0"/>
                <a:cs typeface="Open Sans" panose="020B0606030504020204" pitchFamily="34" charset="0"/>
              </a:rPr>
              <a:t>Risk</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analysis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de-DE" sz="1600" dirty="0" err="1">
                <a:latin typeface="Open Sans" panose="020B0606030504020204" pitchFamily="34" charset="0"/>
                <a:ea typeface="Open Sans" panose="020B0606030504020204" pitchFamily="34" charset="0"/>
                <a:cs typeface="Open Sans" panose="020B0606030504020204" pitchFamily="34" charset="0"/>
              </a:rPr>
              <a:t>Risk</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minimisation</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Documentation and communication of risks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spcAft>
                <a:spcPts val="1200"/>
              </a:spcAft>
              <a:buFont typeface="+mj-lt"/>
              <a:buAutoNum type="arabicPeriod"/>
            </a:pPr>
            <a:r>
              <a:rPr lang="de-DE" sz="1600" dirty="0">
                <a:latin typeface="Open Sans" panose="020B0606030504020204" pitchFamily="34" charset="0"/>
                <a:ea typeface="Open Sans" panose="020B0606030504020204" pitchFamily="34" charset="0"/>
                <a:cs typeface="Open Sans" panose="020B0606030504020204" pitchFamily="34" charset="0"/>
              </a:rPr>
              <a:t>Risk </a:t>
            </a:r>
            <a:r>
              <a:rPr lang="de-DE" sz="1600" dirty="0" err="1">
                <a:latin typeface="Open Sans" panose="020B0606030504020204" pitchFamily="34" charset="0"/>
                <a:ea typeface="Open Sans" panose="020B0606030504020204" pitchFamily="34" charset="0"/>
                <a:cs typeface="Open Sans" panose="020B0606030504020204" pitchFamily="34" charset="0"/>
              </a:rPr>
              <a:t>of</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publication</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Training, education and awareness raising</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Clarity about who is responsible</a:t>
            </a:r>
          </a:p>
          <a:p>
            <a:pPr marL="342900" indent="-342900">
              <a:lnSpc>
                <a:spcPts val="2100"/>
              </a:lnSpc>
              <a:buFont typeface="+mj-lt"/>
              <a:buAutoNum type="arabicPeriod"/>
            </a:pPr>
            <a:r>
              <a:rPr lang="de-DE" sz="1600" dirty="0" err="1">
                <a:latin typeface="Open Sans" panose="020B0606030504020204" pitchFamily="34" charset="0"/>
                <a:ea typeface="Open Sans" panose="020B0606030504020204" pitchFamily="34" charset="0"/>
                <a:cs typeface="Open Sans" panose="020B0606030504020204" pitchFamily="34" charset="0"/>
              </a:rPr>
              <a:t>Availability</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of</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compliance</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bodies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1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Definition of ethics rules by research institutions</a:t>
            </a:r>
          </a:p>
          <a:p>
            <a:pPr marL="342900" indent="-342900">
              <a:lnSpc>
                <a:spcPts val="2100"/>
              </a:lnSpc>
              <a:buFont typeface="+mj-lt"/>
              <a:buAutoNum type="arabicPeriod"/>
            </a:pPr>
            <a:r>
              <a:rPr lang="en-US" sz="1600" b="1" dirty="0">
                <a:latin typeface="Open Sans ExtraBold"/>
                <a:ea typeface="Open Sans ExtraBold"/>
                <a:cs typeface="Open Sans ExtraBold"/>
              </a:rPr>
              <a:t>Establishment of advisory committees for ethics in security-relevant research (KEF)</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Geschweifte Klammer rechts 16"/>
          <p:cNvSpPr/>
          <p:nvPr/>
        </p:nvSpPr>
        <p:spPr>
          <a:xfrm>
            <a:off x="6249429" y="1247398"/>
            <a:ext cx="616342" cy="161535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18" name="Geschweifte Klammer rechts 17"/>
          <p:cNvSpPr/>
          <p:nvPr/>
        </p:nvSpPr>
        <p:spPr>
          <a:xfrm>
            <a:off x="6249429" y="2985532"/>
            <a:ext cx="616342" cy="184148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19" name="Titel 1">
            <a:extLst>
              <a:ext uri="{FF2B5EF4-FFF2-40B4-BE49-F238E27FC236}">
                <a16:creationId xmlns:a16="http://schemas.microsoft.com/office/drawing/2014/main" id="{AC080EC4-ABEE-184A-92D9-A3934D9F1C01}"/>
              </a:ext>
            </a:extLst>
          </p:cNvPr>
          <p:cNvSpPr txBox="1">
            <a:spLocks/>
          </p:cNvSpPr>
          <p:nvPr/>
        </p:nvSpPr>
        <p:spPr>
          <a:xfrm>
            <a:off x="7042938" y="1718612"/>
            <a:ext cx="1601799" cy="80791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100"/>
              </a:lnSpc>
            </a:pPr>
            <a:r>
              <a:rPr lang="de-DE" sz="1600" dirty="0" err="1">
                <a:latin typeface="Open Sans" panose="020B0606030504020204" pitchFamily="34" charset="0"/>
                <a:ea typeface="Open Sans" panose="020B0606030504020204" pitchFamily="34" charset="0"/>
                <a:cs typeface="Open Sans" panose="020B0606030504020204" pitchFamily="34" charset="0"/>
              </a:rPr>
              <a:t>Directed</a:t>
            </a:r>
            <a:r>
              <a:rPr lang="de-DE" sz="1600" dirty="0">
                <a:latin typeface="Open Sans" panose="020B0606030504020204" pitchFamily="34" charset="0"/>
                <a:ea typeface="Open Sans" panose="020B0606030504020204" pitchFamily="34" charset="0"/>
                <a:cs typeface="Open Sans" panose="020B0606030504020204" pitchFamily="34" charset="0"/>
              </a:rPr>
              <a:t> at individual </a:t>
            </a:r>
            <a:r>
              <a:rPr lang="de-DE" sz="1600" dirty="0" err="1">
                <a:latin typeface="Open Sans" panose="020B0606030504020204" pitchFamily="34" charset="0"/>
                <a:ea typeface="Open Sans" panose="020B0606030504020204" pitchFamily="34" charset="0"/>
                <a:cs typeface="Open Sans" panose="020B0606030504020204" pitchFamily="34" charset="0"/>
              </a:rPr>
              <a:t>researchers</a:t>
            </a:r>
            <a:endParaRPr lang="de-D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
            <a:extLst>
              <a:ext uri="{FF2B5EF4-FFF2-40B4-BE49-F238E27FC236}">
                <a16:creationId xmlns:a16="http://schemas.microsoft.com/office/drawing/2014/main" id="{AC080EC4-ABEE-184A-92D9-A3934D9F1C01}"/>
              </a:ext>
            </a:extLst>
          </p:cNvPr>
          <p:cNvSpPr txBox="1">
            <a:spLocks/>
          </p:cNvSpPr>
          <p:nvPr/>
        </p:nvSpPr>
        <p:spPr>
          <a:xfrm>
            <a:off x="7080607" y="3393822"/>
            <a:ext cx="1658581" cy="80791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100"/>
              </a:lnSpc>
            </a:pPr>
            <a:r>
              <a:rPr lang="de-DE" sz="1600" dirty="0" err="1">
                <a:latin typeface="Open Sans" panose="020B0606030504020204" pitchFamily="34" charset="0"/>
                <a:ea typeface="Open Sans" panose="020B0606030504020204" pitchFamily="34" charset="0"/>
                <a:cs typeface="Open Sans" panose="020B0606030504020204" pitchFamily="34" charset="0"/>
              </a:rPr>
              <a:t>Directed</a:t>
            </a:r>
            <a:r>
              <a:rPr lang="de-DE" sz="1600" dirty="0">
                <a:latin typeface="Open Sans" panose="020B0606030504020204" pitchFamily="34" charset="0"/>
                <a:ea typeface="Open Sans" panose="020B0606030504020204" pitchFamily="34" charset="0"/>
                <a:cs typeface="Open Sans" panose="020B0606030504020204" pitchFamily="34" charset="0"/>
              </a:rPr>
              <a:t> at </a:t>
            </a:r>
            <a:r>
              <a:rPr lang="de-DE" sz="1600" dirty="0" err="1">
                <a:latin typeface="Open Sans" panose="020B0606030504020204" pitchFamily="34" charset="0"/>
                <a:ea typeface="Open Sans" panose="020B0606030504020204" pitchFamily="34" charset="0"/>
                <a:cs typeface="Open Sans" panose="020B0606030504020204" pitchFamily="34" charset="0"/>
              </a:rPr>
              <a:t>research</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institution</a:t>
            </a:r>
            <a:endParaRPr lang="de-DE"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itel 2"/>
          <p:cNvSpPr>
            <a:spLocks noGrp="1"/>
          </p:cNvSpPr>
          <p:nvPr>
            <p:ph type="title"/>
          </p:nvPr>
        </p:nvSpPr>
        <p:spPr>
          <a:xfrm>
            <a:off x="360000" y="196876"/>
            <a:ext cx="8107725" cy="907200"/>
          </a:xfrm>
        </p:spPr>
        <p:txBody>
          <a:bodyPr>
            <a:normAutofit/>
          </a:bodyPr>
          <a:lstStyle/>
          <a:p>
            <a:r>
              <a:rPr lang="de-DE" sz="2400" dirty="0" err="1"/>
              <a:t>Recommendations</a:t>
            </a:r>
            <a:r>
              <a:rPr lang="de-DE" sz="2400" dirty="0"/>
              <a:t> </a:t>
            </a:r>
            <a:r>
              <a:rPr lang="de-DE" sz="2400" dirty="0" err="1"/>
              <a:t>for</a:t>
            </a:r>
            <a:r>
              <a:rPr lang="de-DE" sz="2400" dirty="0"/>
              <a:t> Handling </a:t>
            </a:r>
            <a:r>
              <a:rPr lang="de-DE" sz="2400" dirty="0" err="1"/>
              <a:t>of</a:t>
            </a:r>
            <a:r>
              <a:rPr lang="de-DE" sz="2400" dirty="0"/>
              <a:t> Security-Relevant Research</a:t>
            </a:r>
          </a:p>
        </p:txBody>
      </p:sp>
    </p:spTree>
    <p:extLst>
      <p:ext uri="{BB962C8B-B14F-4D97-AF65-F5344CB8AC3E}">
        <p14:creationId xmlns:p14="http://schemas.microsoft.com/office/powerpoint/2010/main" val="60906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363" y="69488"/>
            <a:ext cx="8425800" cy="2211749"/>
          </a:xfrm>
        </p:spPr>
        <p:txBody>
          <a:bodyPr/>
          <a:lstStyle/>
          <a:p>
            <a:r>
              <a:rPr lang="de-DE"/>
              <a:t>3</a:t>
            </a:r>
          </a:p>
        </p:txBody>
      </p:sp>
      <p:sp>
        <p:nvSpPr>
          <p:cNvPr id="3" name="Textplatzhalter 2"/>
          <p:cNvSpPr>
            <a:spLocks noGrp="1"/>
          </p:cNvSpPr>
          <p:nvPr>
            <p:ph type="body" idx="1"/>
          </p:nvPr>
        </p:nvSpPr>
        <p:spPr>
          <a:xfrm>
            <a:off x="798150" y="2081213"/>
            <a:ext cx="7355250" cy="1882800"/>
          </a:xfrm>
        </p:spPr>
        <p:txBody>
          <a:bodyPr/>
          <a:lstStyle/>
          <a:p>
            <a:r>
              <a:rPr lang="en-US" b="1" dirty="0">
                <a:solidFill>
                  <a:srgbClr val="00A4C8"/>
                </a:solidFill>
              </a:rPr>
              <a:t>Joint Committee on the Handling of Security-Relevant Research</a:t>
            </a:r>
          </a:p>
        </p:txBody>
      </p:sp>
    </p:spTree>
    <p:extLst>
      <p:ext uri="{BB962C8B-B14F-4D97-AF65-F5344CB8AC3E}">
        <p14:creationId xmlns:p14="http://schemas.microsoft.com/office/powerpoint/2010/main" val="516429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250462"/>
            <a:ext cx="8424000" cy="907200"/>
          </a:xfrm>
        </p:spPr>
        <p:txBody>
          <a:bodyPr>
            <a:normAutofit/>
          </a:bodyPr>
          <a:lstStyle/>
          <a:p>
            <a:r>
              <a:rPr lang="en-US" dirty="0"/>
              <a:t>Tasks of the Joint Committee of DFG and </a:t>
            </a:r>
            <a:r>
              <a:rPr lang="en-US" dirty="0" err="1"/>
              <a:t>Leopoldina</a:t>
            </a:r>
            <a:endParaRPr lang="en-US" dirty="0"/>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31999" y="1309220"/>
            <a:ext cx="7484333" cy="33239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Promote and monitor the implementation of the recommendations at the research institution</a:t>
            </a:r>
            <a:r>
              <a:rPr lang="de-DE" sz="1600" dirty="0">
                <a:latin typeface="Open Sans" panose="020B0606030504020204" pitchFamily="34" charset="0"/>
                <a:ea typeface="Open Sans" panose="020B0606030504020204" pitchFamily="34" charset="0"/>
                <a:cs typeface="Open Sans" panose="020B0606030504020204" pitchFamily="34" charset="0"/>
              </a:rPr>
              <a:t>s</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Support implementation, especially the establishment and work of the KEFs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Act as a contact for the KEFs and a platform for the pooled exchange of experience</a:t>
            </a:r>
            <a:r>
              <a:rPr lang="de-DE" sz="1600" dirty="0">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buFont typeface="Arial" panose="020B0604020202020204" pitchFamily="34" charset="0"/>
              <a:buChar char="•"/>
            </a:pPr>
            <a:r>
              <a:rPr lang="en-US" sz="1600" b="1" dirty="0">
                <a:latin typeface="Open Sans ExtraBold" panose="020B0606030504020204" pitchFamily="34" charset="0"/>
                <a:ea typeface="Open Sans ExtraBold" panose="020B0606030504020204" pitchFamily="34" charset="0"/>
                <a:cs typeface="Open Sans ExtraBold" panose="020B0606030504020204" pitchFamily="34" charset="0"/>
              </a:rPr>
              <a:t>Responsibility for the discussion of individual cases should generally lie with the respective research institution</a:t>
            </a:r>
            <a:endPar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endParaRP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In special cases, ad-hoc working group of </a:t>
            </a:r>
            <a:r>
              <a:rPr lang="en-US" sz="1600" dirty="0" err="1">
                <a:latin typeface="Open Sans" panose="020B0606030504020204" pitchFamily="34" charset="0"/>
                <a:ea typeface="Open Sans" panose="020B0606030504020204" pitchFamily="34" charset="0"/>
                <a:cs typeface="Open Sans" panose="020B0606030504020204" pitchFamily="34" charset="0"/>
              </a:rPr>
              <a:t>Leopoldina</a:t>
            </a:r>
            <a:r>
              <a:rPr lang="en-US" sz="1600" dirty="0">
                <a:latin typeface="Open Sans" panose="020B0606030504020204" pitchFamily="34" charset="0"/>
                <a:ea typeface="Open Sans" panose="020B0606030504020204" pitchFamily="34" charset="0"/>
                <a:cs typeface="Open Sans" panose="020B0606030504020204" pitchFamily="34" charset="0"/>
              </a:rPr>
              <a:t> for a risk-benefit assessment and recommendations possible</a:t>
            </a:r>
            <a:endParaRPr lang="de-DE"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4443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90248" y="86455"/>
            <a:ext cx="8424000" cy="907200"/>
          </a:xfrm>
        </p:spPr>
        <p:txBody>
          <a:bodyPr/>
          <a:lstStyle/>
          <a:p>
            <a:r>
              <a:rPr lang="de-DE" dirty="0"/>
              <a:t>Members </a:t>
            </a:r>
            <a:r>
              <a:rPr lang="de-DE" dirty="0" err="1"/>
              <a:t>of</a:t>
            </a:r>
            <a:r>
              <a:rPr lang="de-DE" dirty="0"/>
              <a:t> </a:t>
            </a:r>
            <a:r>
              <a:rPr lang="de-DE" dirty="0" err="1"/>
              <a:t>the</a:t>
            </a:r>
            <a:r>
              <a:rPr lang="de-DE" dirty="0"/>
              <a:t> Joint </a:t>
            </a:r>
            <a:r>
              <a:rPr lang="de-DE" dirty="0" err="1"/>
              <a:t>Committee</a:t>
            </a:r>
            <a:r>
              <a:rPr lang="de-DE" dirty="0"/>
              <a:t> </a:t>
            </a:r>
            <a:r>
              <a:rPr lang="de-DE" sz="1600" dirty="0"/>
              <a:t>(</a:t>
            </a:r>
            <a:r>
              <a:rPr lang="de-DE" sz="1600" dirty="0" err="1"/>
              <a:t>updated</a:t>
            </a:r>
            <a:r>
              <a:rPr lang="de-DE" sz="1600" dirty="0"/>
              <a:t> 2020-03)</a:t>
            </a:r>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08085" y="1011184"/>
            <a:ext cx="8472445" cy="361637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Stephan Becker</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Marburg, Institute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Virology</a:t>
            </a: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Alfons Bora</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Bielefeld, Faculty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Sociology</a:t>
            </a: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Una Jakob</a:t>
            </a:r>
            <a:r>
              <a:rPr lang="de-DE" sz="1500" dirty="0">
                <a:latin typeface="Open Sans" panose="020B0606030504020204" pitchFamily="34" charset="0"/>
                <a:ea typeface="Open Sans" panose="020B0606030504020204" pitchFamily="34" charset="0"/>
                <a:cs typeface="Open Sans" panose="020B0606030504020204" pitchFamily="34" charset="0"/>
              </a:rPr>
              <a:t>, Peace Research Institute Frankfurt, Frankfurt am Main</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Frank Kirchner</a:t>
            </a:r>
            <a:r>
              <a:rPr lang="de-DE" sz="1500" dirty="0">
                <a:latin typeface="Open Sans" panose="020B0606030504020204" pitchFamily="34" charset="0"/>
                <a:ea typeface="Open Sans" panose="020B0606030504020204" pitchFamily="34" charset="0"/>
                <a:cs typeface="Open Sans" panose="020B0606030504020204" pitchFamily="34" charset="0"/>
              </a:rPr>
              <a:t>, German Center </a:t>
            </a:r>
            <a:r>
              <a:rPr lang="de-DE" sz="1500" dirty="0" err="1">
                <a:latin typeface="Open Sans" panose="020B0606030504020204" pitchFamily="34" charset="0"/>
                <a:ea typeface="Open Sans" panose="020B0606030504020204" pitchFamily="34" charset="0"/>
                <a:cs typeface="Open Sans" panose="020B0606030504020204" pitchFamily="34" charset="0"/>
              </a:rPr>
              <a:t>for</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Artificial</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Intelligence</a:t>
            </a:r>
            <a:r>
              <a:rPr lang="de-DE" sz="1500" dirty="0">
                <a:latin typeface="Open Sans" panose="020B0606030504020204" pitchFamily="34" charset="0"/>
                <a:ea typeface="Open Sans" panose="020B0606030504020204" pitchFamily="34" charset="0"/>
                <a:cs typeface="Open Sans" panose="020B0606030504020204" pitchFamily="34" charset="0"/>
              </a:rPr>
              <a:t>, Bremen</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Anika Klafki</a:t>
            </a:r>
            <a:r>
              <a:rPr lang="de-DE" sz="1500" dirty="0">
                <a:latin typeface="Open Sans" panose="020B0606030504020204" pitchFamily="34" charset="0"/>
                <a:ea typeface="Open Sans" panose="020B0606030504020204" pitchFamily="34" charset="0"/>
                <a:cs typeface="Open Sans" panose="020B0606030504020204" pitchFamily="34" charset="0"/>
              </a:rPr>
              <a:t>, FSU Jena, </a:t>
            </a:r>
            <a:r>
              <a:rPr lang="de-DE" sz="1500" dirty="0" err="1">
                <a:latin typeface="Open Sans" panose="020B0606030504020204" pitchFamily="34" charset="0"/>
                <a:ea typeface="Open Sans" panose="020B0606030504020204" pitchFamily="34" charset="0"/>
                <a:cs typeface="Open Sans" panose="020B0606030504020204" pitchFamily="34" charset="0"/>
              </a:rPr>
              <a:t>Faculty</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Law</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Felicitas Krämer</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Potsdam, Institute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Philisophy</a:t>
            </a: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Florian Kraus</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Marburg, Department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Chemistry</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Thomas Lengauer</a:t>
            </a:r>
            <a:r>
              <a:rPr lang="de-DE" sz="1500" dirty="0">
                <a:latin typeface="Open Sans" panose="020B0606030504020204" pitchFamily="34" charset="0"/>
                <a:ea typeface="Open Sans" panose="020B0606030504020204" pitchFamily="34" charset="0"/>
                <a:cs typeface="Open Sans" panose="020B0606030504020204" pitchFamily="34" charset="0"/>
              </a:rPr>
              <a:t>, MPI </a:t>
            </a:r>
            <a:r>
              <a:rPr lang="de-DE" sz="1500" dirty="0" err="1">
                <a:latin typeface="Open Sans" panose="020B0606030504020204" pitchFamily="34" charset="0"/>
                <a:ea typeface="Open Sans" panose="020B0606030504020204" pitchFamily="34" charset="0"/>
                <a:cs typeface="Open Sans" panose="020B0606030504020204" pitchFamily="34" charset="0"/>
              </a:rPr>
              <a:t>for</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Informatics</a:t>
            </a:r>
            <a:r>
              <a:rPr lang="de-DE" sz="1500" dirty="0">
                <a:latin typeface="Open Sans" panose="020B0606030504020204" pitchFamily="34" charset="0"/>
                <a:ea typeface="Open Sans" panose="020B0606030504020204" pitchFamily="34" charset="0"/>
                <a:cs typeface="Open Sans" panose="020B0606030504020204" pitchFamily="34" charset="0"/>
              </a:rPr>
              <a:t>, Saarbrücken</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Lars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Schaade</a:t>
            </a:r>
            <a:r>
              <a:rPr lang="de-DE" sz="1500" dirty="0">
                <a:latin typeface="Open Sans" panose="020B0606030504020204" pitchFamily="34" charset="0"/>
                <a:ea typeface="Open Sans" panose="020B0606030504020204" pitchFamily="34" charset="0"/>
                <a:cs typeface="Open Sans" panose="020B0606030504020204" pitchFamily="34" charset="0"/>
              </a:rPr>
              <a:t>, Robert Koch Institute Berlin</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Britta Siegmund</a:t>
            </a:r>
            <a:r>
              <a:rPr lang="de-DE" sz="1500" dirty="0">
                <a:latin typeface="Open Sans" panose="020B0606030504020204" pitchFamily="34" charset="0"/>
                <a:ea typeface="Open Sans" panose="020B0606030504020204" pitchFamily="34" charset="0"/>
                <a:cs typeface="Open Sans" panose="020B0606030504020204" pitchFamily="34" charset="0"/>
              </a:rPr>
              <a:t>, Charité Universitätsmedizin Berlin</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Judith Simon</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Hamburg, </a:t>
            </a:r>
            <a:r>
              <a:rPr lang="en-US" sz="1500" dirty="0">
                <a:latin typeface="Open Sans" panose="020B0606030504020204" pitchFamily="34" charset="0"/>
                <a:ea typeface="Open Sans" panose="020B0606030504020204" pitchFamily="34" charset="0"/>
                <a:cs typeface="Open Sans" panose="020B0606030504020204" pitchFamily="34" charset="0"/>
              </a:rPr>
              <a:t>Chair of Ethics in Information Technology</a:t>
            </a:r>
          </a:p>
          <a:p>
            <a:pPr>
              <a:lnSpc>
                <a:spcPct val="100000"/>
              </a:lnSpc>
              <a:spcAft>
                <a:spcPts val="600"/>
              </a:spcAft>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Jochen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Taupitz</a:t>
            </a:r>
            <a:r>
              <a:rPr lang="de-DE" sz="1500" dirty="0">
                <a:latin typeface="Open Sans" panose="020B0606030504020204" pitchFamily="34" charset="0"/>
                <a:ea typeface="Open Sans" panose="020B0606030504020204" pitchFamily="34" charset="0"/>
                <a:cs typeface="Open Sans" panose="020B0606030504020204" pitchFamily="34" charset="0"/>
              </a:rPr>
              <a:t>, University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Mannheim, </a:t>
            </a:r>
            <a:r>
              <a:rPr lang="en-US" sz="1500" dirty="0">
                <a:latin typeface="Open Sans" panose="020B0606030504020204" pitchFamily="34" charset="0"/>
                <a:ea typeface="Open Sans" panose="020B0606030504020204" pitchFamily="34" charset="0"/>
                <a:cs typeface="Open Sans" panose="020B0606030504020204" pitchFamily="34" charset="0"/>
              </a:rPr>
              <a:t>Faculty of Law and Economics</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5915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7125" y="289992"/>
            <a:ext cx="8424000" cy="907200"/>
          </a:xfrm>
        </p:spPr>
        <p:txBody>
          <a:bodyPr>
            <a:normAutofit/>
          </a:bodyPr>
          <a:lstStyle/>
          <a:p>
            <a:r>
              <a:rPr lang="de-DE" dirty="0"/>
              <a:t>Model </a:t>
            </a:r>
            <a:r>
              <a:rPr lang="de-DE" dirty="0" err="1"/>
              <a:t>statutes</a:t>
            </a:r>
            <a:r>
              <a:rPr lang="de-DE" dirty="0"/>
              <a:t> </a:t>
            </a:r>
            <a:r>
              <a:rPr lang="de-DE" dirty="0" err="1"/>
              <a:t>for</a:t>
            </a:r>
            <a:r>
              <a:rPr lang="de-DE" dirty="0"/>
              <a:t> </a:t>
            </a:r>
            <a:r>
              <a:rPr lang="de-DE" dirty="0" err="1"/>
              <a:t>Committees</a:t>
            </a:r>
            <a:r>
              <a:rPr lang="de-DE" dirty="0"/>
              <a:t> on </a:t>
            </a:r>
            <a:r>
              <a:rPr lang="de-DE" dirty="0" err="1"/>
              <a:t>Ethics</a:t>
            </a:r>
            <a:r>
              <a:rPr lang="de-DE" dirty="0"/>
              <a:t> in Security-Relevant Research (KEF)</a:t>
            </a:r>
          </a:p>
        </p:txBody>
      </p:sp>
      <p:sp>
        <p:nvSpPr>
          <p:cNvPr id="6" name="Titel 1">
            <a:extLst>
              <a:ext uri="{FF2B5EF4-FFF2-40B4-BE49-F238E27FC236}">
                <a16:creationId xmlns:a16="http://schemas.microsoft.com/office/drawing/2014/main" id="{3AC967B3-1E62-5148-8CC0-B0A7F9ECF9E1}"/>
              </a:ext>
            </a:extLst>
          </p:cNvPr>
          <p:cNvSpPr txBox="1">
            <a:spLocks/>
          </p:cNvSpPr>
          <p:nvPr/>
        </p:nvSpPr>
        <p:spPr>
          <a:xfrm>
            <a:off x="358037" y="1267200"/>
            <a:ext cx="6618496" cy="338554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1 </a:t>
            </a:r>
            <a:r>
              <a:rPr lang="en-US"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Committee for Ethics in Security-Relevant Research</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latin typeface="Open Sans" panose="020B0606030504020204" pitchFamily="34" charset="0"/>
                <a:ea typeface="Open Sans" panose="020B0606030504020204" pitchFamily="34" charset="0"/>
                <a:cs typeface="Open Sans" panose="020B0606030504020204" pitchFamily="34" charset="0"/>
              </a:rPr>
              <a:t>§ 2 </a:t>
            </a:r>
            <a:r>
              <a:rPr lang="en-US" sz="1600" dirty="0">
                <a:latin typeface="Open Sans" panose="020B0606030504020204" pitchFamily="34" charset="0"/>
                <a:ea typeface="Open Sans" panose="020B0606030504020204" pitchFamily="34" charset="0"/>
                <a:cs typeface="Open Sans" panose="020B0606030504020204" pitchFamily="34" charset="0"/>
              </a:rPr>
              <a:t>Responsibilities and foundations of the work of the KEF</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3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Composition</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and</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members</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4 </a:t>
            </a:r>
            <a:r>
              <a:rPr lang="en-US"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Legal status of the KEF and its members</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5 Management</a:t>
            </a:r>
          </a:p>
          <a:p>
            <a:pPr>
              <a:lnSpc>
                <a:spcPts val="2400"/>
              </a:lnSpc>
            </a:pPr>
            <a:r>
              <a:rPr lang="de-DE" sz="1600" dirty="0">
                <a:latin typeface="Open Sans" panose="020B0606030504020204" pitchFamily="34" charset="0"/>
                <a:ea typeface="Open Sans" panose="020B0606030504020204" pitchFamily="34" charset="0"/>
                <a:cs typeface="Open Sans" panose="020B0606030504020204" pitchFamily="34" charset="0"/>
              </a:rPr>
              <a:t>§ 6  </a:t>
            </a:r>
            <a:r>
              <a:rPr lang="de-DE" sz="1600" dirty="0" err="1">
                <a:latin typeface="Open Sans" panose="020B0606030504020204" pitchFamily="34" charset="0"/>
                <a:ea typeface="Open Sans" panose="020B0606030504020204" pitchFamily="34" charset="0"/>
                <a:cs typeface="Open Sans" panose="020B0606030504020204" pitchFamily="34" charset="0"/>
              </a:rPr>
              <a:t>Initiating</a:t>
            </a:r>
            <a:r>
              <a:rPr lang="de-DE" sz="1600" dirty="0">
                <a:latin typeface="Open Sans" panose="020B0606030504020204" pitchFamily="34" charset="0"/>
                <a:ea typeface="Open Sans" panose="020B0606030504020204" pitchFamily="34" charset="0"/>
                <a:cs typeface="Open Sans" panose="020B0606030504020204" pitchFamily="34" charset="0"/>
              </a:rPr>
              <a:t> </a:t>
            </a:r>
            <a:r>
              <a:rPr lang="de-DE" sz="1600" dirty="0" err="1">
                <a:latin typeface="Open Sans" panose="020B0606030504020204" pitchFamily="34" charset="0"/>
                <a:ea typeface="Open Sans" panose="020B0606030504020204" pitchFamily="34" charset="0"/>
                <a:cs typeface="Open Sans" panose="020B0606030504020204" pitchFamily="34" charset="0"/>
              </a:rPr>
              <a:t>proceedings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latin typeface="Open Sans" panose="020B0606030504020204" pitchFamily="34" charset="0"/>
                <a:ea typeface="Open Sans" panose="020B0606030504020204" pitchFamily="34" charset="0"/>
                <a:cs typeface="Open Sans" panose="020B0606030504020204" pitchFamily="34" charset="0"/>
              </a:rPr>
              <a:t>§ 7 </a:t>
            </a:r>
            <a:r>
              <a:rPr lang="de-DE" sz="1600" dirty="0" err="1">
                <a:latin typeface="Open Sans" panose="020B0606030504020204" pitchFamily="34" charset="0"/>
                <a:ea typeface="Open Sans" panose="020B0606030504020204" pitchFamily="34" charset="0"/>
                <a:cs typeface="Open Sans" panose="020B0606030504020204" pitchFamily="34" charset="0"/>
              </a:rPr>
              <a:t>Proceedings</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8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Decision-making</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procedure</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9 </a:t>
            </a:r>
            <a:r>
              <a:rPr lang="en-US"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Notification of unexpected risks and security-relevant aspects</a:t>
            </a: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10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Fees</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remuneration</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and</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compensation</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ts val="2400"/>
              </a:lnSpc>
            </a:pP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11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Concluding</a:t>
            </a:r>
            <a:r>
              <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de-DE" sz="1600" dirty="0" err="1">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provisions</a:t>
            </a:r>
            <a:endParaRPr lang="de-DE" sz="16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p:cNvSpPr txBox="1"/>
          <p:nvPr/>
        </p:nvSpPr>
        <p:spPr>
          <a:xfrm>
            <a:off x="6483195" y="4434276"/>
            <a:ext cx="2608497" cy="276999"/>
          </a:xfrm>
          <a:prstGeom prst="rect">
            <a:avLst/>
          </a:prstGeom>
          <a:noFill/>
        </p:spPr>
        <p:txBody>
          <a:bodyPr wrap="square" rtlCol="0">
            <a:spAutoFit/>
          </a:bodyPr>
          <a:lstStyle/>
          <a:p>
            <a:r>
              <a:rPr lang="de-DE" sz="1200" dirty="0">
                <a:latin typeface="Open Sans" panose="020B0604020202020204" charset="0"/>
                <a:ea typeface="Open Sans" panose="020B0604020202020204" charset="0"/>
                <a:cs typeface="Open Sans" panose="020B0604020202020204" charset="0"/>
              </a:rPr>
              <a:t>1st Progress Report </a:t>
            </a:r>
            <a:r>
              <a:rPr lang="de-DE" sz="1200" dirty="0" err="1">
                <a:latin typeface="Open Sans" panose="020B0604020202020204" charset="0"/>
                <a:ea typeface="Open Sans" panose="020B0604020202020204" charset="0"/>
                <a:cs typeface="Open Sans" panose="020B0604020202020204" charset="0"/>
              </a:rPr>
              <a:t>of</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the</a:t>
            </a:r>
            <a:r>
              <a:rPr lang="de-DE" sz="1200" dirty="0">
                <a:latin typeface="Open Sans" panose="020B0604020202020204" charset="0"/>
                <a:ea typeface="Open Sans" panose="020B0604020202020204" charset="0"/>
                <a:cs typeface="Open Sans" panose="020B0604020202020204" charset="0"/>
              </a:rPr>
              <a:t> JC 2016</a:t>
            </a:r>
          </a:p>
        </p:txBody>
      </p:sp>
      <p:pic>
        <p:nvPicPr>
          <p:cNvPr id="4" name="Grafik 3">
            <a:extLst>
              <a:ext uri="{FF2B5EF4-FFF2-40B4-BE49-F238E27FC236}">
                <a16:creationId xmlns:a16="http://schemas.microsoft.com/office/drawing/2014/main" id="{DB052DC5-2EBE-49F9-D45C-0709EC2A02B6}"/>
              </a:ext>
            </a:extLst>
          </p:cNvPr>
          <p:cNvPicPr>
            <a:picLocks noChangeAspect="1"/>
          </p:cNvPicPr>
          <p:nvPr/>
        </p:nvPicPr>
        <p:blipFill rotWithShape="1">
          <a:blip r:embed="rId2"/>
          <a:srcRect l="12842" r="12842"/>
          <a:stretch/>
        </p:blipFill>
        <p:spPr>
          <a:xfrm>
            <a:off x="6624778" y="1436932"/>
            <a:ext cx="2157639" cy="2903371"/>
          </a:xfrm>
          <a:prstGeom prst="rect">
            <a:avLst/>
          </a:prstGeom>
        </p:spPr>
      </p:pic>
    </p:spTree>
    <p:extLst>
      <p:ext uri="{BB962C8B-B14F-4D97-AF65-F5344CB8AC3E}">
        <p14:creationId xmlns:p14="http://schemas.microsoft.com/office/powerpoint/2010/main" val="270036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90147" y="225550"/>
            <a:ext cx="8424000" cy="907200"/>
          </a:xfrm>
        </p:spPr>
        <p:txBody>
          <a:bodyPr>
            <a:normAutofit/>
          </a:bodyPr>
          <a:lstStyle/>
          <a:p>
            <a:r>
              <a:rPr lang="en-US" dirty="0"/>
              <a:t>Contact persons and committees for handling security-relevant research</a:t>
            </a:r>
            <a:endParaRPr lang="de-DE" dirty="0"/>
          </a:p>
        </p:txBody>
      </p:sp>
      <p:pic>
        <p:nvPicPr>
          <p:cNvPr id="5" name="Grafik 4">
            <a:extLst>
              <a:ext uri="{FF2B5EF4-FFF2-40B4-BE49-F238E27FC236}">
                <a16:creationId xmlns:a16="http://schemas.microsoft.com/office/drawing/2014/main" id="{51A6301F-D746-72B6-F56F-50A650BD3B85}"/>
              </a:ext>
            </a:extLst>
          </p:cNvPr>
          <p:cNvPicPr>
            <a:picLocks noChangeAspect="1"/>
          </p:cNvPicPr>
          <p:nvPr/>
        </p:nvPicPr>
        <p:blipFill>
          <a:blip r:embed="rId2"/>
          <a:stretch>
            <a:fillRect/>
          </a:stretch>
        </p:blipFill>
        <p:spPr>
          <a:xfrm>
            <a:off x="2026508" y="1132750"/>
            <a:ext cx="5450998" cy="3689752"/>
          </a:xfrm>
          <a:prstGeom prst="rect">
            <a:avLst/>
          </a:prstGeom>
        </p:spPr>
      </p:pic>
    </p:spTree>
    <p:extLst>
      <p:ext uri="{BB962C8B-B14F-4D97-AF65-F5344CB8AC3E}">
        <p14:creationId xmlns:p14="http://schemas.microsoft.com/office/powerpoint/2010/main" val="2132674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58406" y="79748"/>
            <a:ext cx="8424000" cy="907200"/>
          </a:xfrm>
        </p:spPr>
        <p:txBody>
          <a:bodyPr>
            <a:normAutofit/>
          </a:bodyPr>
          <a:lstStyle/>
          <a:p>
            <a:r>
              <a:rPr lang="de-DE" dirty="0"/>
              <a:t>Website </a:t>
            </a:r>
            <a:r>
              <a:rPr lang="de-DE" dirty="0" err="1"/>
              <a:t>of</a:t>
            </a:r>
            <a:r>
              <a:rPr lang="de-DE" dirty="0"/>
              <a:t> </a:t>
            </a:r>
            <a:r>
              <a:rPr lang="de-DE" dirty="0" err="1"/>
              <a:t>the</a:t>
            </a:r>
            <a:r>
              <a:rPr lang="de-DE" dirty="0"/>
              <a:t> Joint </a:t>
            </a:r>
            <a:r>
              <a:rPr lang="de-DE" dirty="0" err="1"/>
              <a:t>Committee</a:t>
            </a:r>
            <a:endParaRPr lang="de-DE" dirty="0"/>
          </a:p>
        </p:txBody>
      </p:sp>
      <p:sp>
        <p:nvSpPr>
          <p:cNvPr id="9" name="Rechteck 8"/>
          <p:cNvSpPr/>
          <p:nvPr/>
        </p:nvSpPr>
        <p:spPr>
          <a:xfrm>
            <a:off x="5563209" y="4595497"/>
            <a:ext cx="2475750" cy="253916"/>
          </a:xfrm>
          <a:prstGeom prst="rect">
            <a:avLst/>
          </a:prstGeom>
        </p:spPr>
        <p:txBody>
          <a:bodyPr wrap="square">
            <a:spAutoFit/>
          </a:bodyPr>
          <a:lstStyle/>
          <a:p>
            <a:r>
              <a:rPr lang="de-DE" sz="1050" dirty="0">
                <a:latin typeface="Open Sans" panose="020B0604020202020204" charset="0"/>
                <a:ea typeface="Open Sans" panose="020B0604020202020204" charset="0"/>
                <a:cs typeface="Open Sans" panose="020B0604020202020204" charset="0"/>
              </a:rPr>
              <a:t>www.security-relevant-research.org</a:t>
            </a:r>
            <a:endParaRPr lang="de-DE" sz="1100" dirty="0"/>
          </a:p>
        </p:txBody>
      </p:sp>
      <p:pic>
        <p:nvPicPr>
          <p:cNvPr id="2" name="Grafik 1"/>
          <p:cNvPicPr>
            <a:picLocks noChangeAspect="1"/>
          </p:cNvPicPr>
          <p:nvPr/>
        </p:nvPicPr>
        <p:blipFill>
          <a:blip r:embed="rId2"/>
          <a:stretch>
            <a:fillRect/>
          </a:stretch>
        </p:blipFill>
        <p:spPr>
          <a:xfrm>
            <a:off x="1023702" y="939179"/>
            <a:ext cx="6893407" cy="3599405"/>
          </a:xfrm>
          <a:prstGeom prst="rect">
            <a:avLst/>
          </a:prstGeom>
          <a:ln w="6350">
            <a:solidFill>
              <a:schemeClr val="tx1"/>
            </a:solidFill>
          </a:ln>
        </p:spPr>
      </p:pic>
    </p:spTree>
    <p:extLst>
      <p:ext uri="{BB962C8B-B14F-4D97-AF65-F5344CB8AC3E}">
        <p14:creationId xmlns:p14="http://schemas.microsoft.com/office/powerpoint/2010/main" val="1054391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291253" y="1359006"/>
            <a:ext cx="4159734" cy="2308324"/>
          </a:xfrm>
          <a:prstGeom prst="rect">
            <a:avLst/>
          </a:prstGeom>
          <a:noFill/>
        </p:spPr>
        <p:txBody>
          <a:bodyPr wrap="square" rtlCol="0">
            <a:spAutoFit/>
          </a:bodyPr>
          <a:lstStyle/>
          <a:p>
            <a:r>
              <a:rPr lang="de-DE" b="1" dirty="0">
                <a:latin typeface="Open Sans ExtraBold" panose="020B0604020202020204" charset="0"/>
                <a:ea typeface="Open Sans ExtraBold" panose="020B0604020202020204" charset="0"/>
                <a:cs typeface="Open Sans ExtraBold" panose="020B0604020202020204" charset="0"/>
              </a:rPr>
              <a:t>&gt; 150 </a:t>
            </a:r>
            <a:r>
              <a:rPr lang="de-DE" b="1" dirty="0" err="1">
                <a:latin typeface="Open Sans ExtraBold" panose="020B0604020202020204" charset="0"/>
                <a:ea typeface="Open Sans ExtraBold" panose="020B0604020202020204" charset="0"/>
                <a:cs typeface="Open Sans ExtraBold" panose="020B0604020202020204" charset="0"/>
              </a:rPr>
              <a:t>entries</a:t>
            </a:r>
            <a:r>
              <a:rPr lang="de-DE" b="1" dirty="0">
                <a:latin typeface="Open Sans ExtraBold" panose="020B0604020202020204" charset="0"/>
                <a:ea typeface="Open Sans ExtraBold" panose="020B0604020202020204" charset="0"/>
                <a:cs typeface="Open Sans ExtraBold" panose="020B0604020202020204" charset="0"/>
              </a:rPr>
              <a:t> </a:t>
            </a:r>
            <a:r>
              <a:rPr lang="de-DE" b="1" dirty="0" err="1">
                <a:latin typeface="Open Sans ExtraBold" panose="020B0604020202020204" charset="0"/>
                <a:ea typeface="Open Sans ExtraBold" panose="020B0604020202020204" charset="0"/>
                <a:cs typeface="Open Sans ExtraBold" panose="020B0604020202020204" charset="0"/>
              </a:rPr>
              <a:t>by</a:t>
            </a:r>
            <a:r>
              <a:rPr lang="de-DE" b="1" dirty="0">
                <a:latin typeface="Open Sans ExtraBold" panose="020B0604020202020204" charset="0"/>
                <a:ea typeface="Open Sans ExtraBold" panose="020B0604020202020204" charset="0"/>
                <a:cs typeface="Open Sans ExtraBold" panose="020B0604020202020204" charset="0"/>
              </a:rPr>
              <a:t>: </a:t>
            </a:r>
          </a:p>
          <a:p>
            <a:r>
              <a:rPr lang="en-US" dirty="0">
                <a:latin typeface="Open Sans" panose="020B0604020202020204" charset="0"/>
                <a:ea typeface="Open Sans" panose="020B0604020202020204" charset="0"/>
                <a:cs typeface="Open Sans" panose="020B0604020202020204" charset="0"/>
              </a:rPr>
              <a:t>Universities, non-university research institutions and </a:t>
            </a:r>
            <a:r>
              <a:rPr lang="en-US" dirty="0" err="1">
                <a:latin typeface="Open Sans" panose="020B0604020202020204" charset="0"/>
                <a:ea typeface="Open Sans" panose="020B0604020202020204" charset="0"/>
                <a:cs typeface="Open Sans" panose="020B0604020202020204" charset="0"/>
              </a:rPr>
              <a:t>organisations</a:t>
            </a:r>
            <a:r>
              <a:rPr lang="en-US" dirty="0">
                <a:latin typeface="Open Sans" panose="020B0604020202020204" charset="0"/>
                <a:ea typeface="Open Sans" panose="020B0604020202020204" charset="0"/>
                <a:cs typeface="Open Sans" panose="020B0604020202020204" charset="0"/>
              </a:rPr>
              <a:t>, departmental research institutions, professional societies and one industry association</a:t>
            </a:r>
          </a:p>
          <a:p>
            <a:r>
              <a:rPr lang="de-DE" b="1" dirty="0">
                <a:latin typeface="Open Sans ExtraBold" panose="020B0604020202020204" charset="0"/>
                <a:ea typeface="Open Sans ExtraBold" panose="020B0604020202020204" charset="0"/>
                <a:cs typeface="Open Sans ExtraBold" panose="020B0604020202020204" charset="0"/>
              </a:rPr>
              <a:t>&gt; 100 </a:t>
            </a:r>
            <a:r>
              <a:rPr lang="en-US" b="1" dirty="0">
                <a:latin typeface="Open Sans ExtraBold" panose="020B0604020202020204" charset="0"/>
                <a:ea typeface="Open Sans ExtraBold" panose="020B0604020202020204" charset="0"/>
                <a:cs typeface="Open Sans ExtraBold" panose="020B0604020202020204" charset="0"/>
              </a:rPr>
              <a:t>Committees on Ethics in Security-Relevant Research</a:t>
            </a:r>
            <a:r>
              <a:rPr lang="de-DE" b="1" dirty="0">
                <a:latin typeface="Open Sans ExtraBold" panose="020B0604020202020204" charset="0"/>
                <a:ea typeface="Open Sans ExtraBold" panose="020B0604020202020204" charset="0"/>
                <a:cs typeface="Open Sans ExtraBold" panose="020B0604020202020204" charset="0"/>
              </a:rPr>
              <a:t> (KEF)</a:t>
            </a:r>
          </a:p>
        </p:txBody>
      </p:sp>
      <p:sp>
        <p:nvSpPr>
          <p:cNvPr id="9" name="Titel 2"/>
          <p:cNvSpPr>
            <a:spLocks noGrp="1"/>
          </p:cNvSpPr>
          <p:nvPr>
            <p:ph type="title"/>
          </p:nvPr>
        </p:nvSpPr>
        <p:spPr>
          <a:xfrm>
            <a:off x="258406" y="79748"/>
            <a:ext cx="8424000" cy="907200"/>
          </a:xfrm>
        </p:spPr>
        <p:txBody>
          <a:bodyPr>
            <a:normAutofit/>
          </a:bodyPr>
          <a:lstStyle/>
          <a:p>
            <a:r>
              <a:rPr lang="de-DE" dirty="0"/>
              <a:t>Website </a:t>
            </a:r>
            <a:r>
              <a:rPr lang="de-DE" dirty="0" err="1"/>
              <a:t>of</a:t>
            </a:r>
            <a:r>
              <a:rPr lang="de-DE" dirty="0"/>
              <a:t> </a:t>
            </a:r>
            <a:r>
              <a:rPr lang="de-DE" dirty="0" err="1"/>
              <a:t>the</a:t>
            </a:r>
            <a:r>
              <a:rPr lang="de-DE" dirty="0"/>
              <a:t> Joint </a:t>
            </a:r>
            <a:r>
              <a:rPr lang="de-DE" dirty="0" err="1"/>
              <a:t>Committee</a:t>
            </a:r>
            <a:endParaRPr lang="de-DE" dirty="0"/>
          </a:p>
        </p:txBody>
      </p:sp>
      <p:pic>
        <p:nvPicPr>
          <p:cNvPr id="5" name="Grafik 4">
            <a:extLst>
              <a:ext uri="{FF2B5EF4-FFF2-40B4-BE49-F238E27FC236}">
                <a16:creationId xmlns:a16="http://schemas.microsoft.com/office/drawing/2014/main" id="{82A857E4-2C81-D40C-89D0-C71D8C492114}"/>
              </a:ext>
            </a:extLst>
          </p:cNvPr>
          <p:cNvPicPr>
            <a:picLocks noChangeAspect="1"/>
          </p:cNvPicPr>
          <p:nvPr/>
        </p:nvPicPr>
        <p:blipFill rotWithShape="1">
          <a:blip r:embed="rId2"/>
          <a:srcRect l="25322" t="7916" r="19405" b="1056"/>
          <a:stretch/>
        </p:blipFill>
        <p:spPr>
          <a:xfrm>
            <a:off x="4756750" y="802432"/>
            <a:ext cx="4296017" cy="3873140"/>
          </a:xfrm>
          <a:prstGeom prst="rect">
            <a:avLst/>
          </a:prstGeom>
          <a:ln w="6350">
            <a:solidFill>
              <a:schemeClr val="tx1"/>
            </a:solidFill>
          </a:ln>
        </p:spPr>
      </p:pic>
      <p:sp>
        <p:nvSpPr>
          <p:cNvPr id="3" name="Textfeld 2">
            <a:extLst>
              <a:ext uri="{FF2B5EF4-FFF2-40B4-BE49-F238E27FC236}">
                <a16:creationId xmlns:a16="http://schemas.microsoft.com/office/drawing/2014/main" id="{8AA50DAA-2351-3355-9790-F2C652749B1C}"/>
              </a:ext>
            </a:extLst>
          </p:cNvPr>
          <p:cNvSpPr txBox="1"/>
          <p:nvPr/>
        </p:nvSpPr>
        <p:spPr>
          <a:xfrm>
            <a:off x="4736593" y="4675572"/>
            <a:ext cx="4572000" cy="276999"/>
          </a:xfrm>
          <a:prstGeom prst="rect">
            <a:avLst/>
          </a:prstGeom>
          <a:noFill/>
        </p:spPr>
        <p:txBody>
          <a:bodyPr wrap="square">
            <a:spAutoFit/>
          </a:bodyPr>
          <a:lstStyle/>
          <a:p>
            <a:r>
              <a:rPr lang="de-DE" sz="1200" dirty="0" err="1"/>
              <a:t>www.security</a:t>
            </a:r>
            <a:r>
              <a:rPr lang="de-DE" sz="1200" dirty="0"/>
              <a:t>-relevant-</a:t>
            </a:r>
            <a:r>
              <a:rPr lang="de-DE" sz="1200" dirty="0" err="1"/>
              <a:t>research.org</a:t>
            </a:r>
            <a:r>
              <a:rPr lang="de-DE" sz="1200" dirty="0"/>
              <a:t>/</a:t>
            </a:r>
            <a:r>
              <a:rPr lang="de-DE" sz="1200" dirty="0" err="1"/>
              <a:t>contactpersons</a:t>
            </a:r>
            <a:r>
              <a:rPr lang="de-DE" sz="1200" dirty="0"/>
              <a:t>/</a:t>
            </a:r>
          </a:p>
        </p:txBody>
      </p:sp>
    </p:spTree>
    <p:extLst>
      <p:ext uri="{BB962C8B-B14F-4D97-AF65-F5344CB8AC3E}">
        <p14:creationId xmlns:p14="http://schemas.microsoft.com/office/powerpoint/2010/main" val="100788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07763-2E96-4E4C-A03B-6BAF1B2BA5FC}"/>
              </a:ext>
            </a:extLst>
          </p:cNvPr>
          <p:cNvSpPr>
            <a:spLocks noGrp="1"/>
          </p:cNvSpPr>
          <p:nvPr>
            <p:ph type="title"/>
          </p:nvPr>
        </p:nvSpPr>
        <p:spPr>
          <a:xfrm>
            <a:off x="359999" y="187036"/>
            <a:ext cx="8424000" cy="907200"/>
          </a:xfrm>
        </p:spPr>
        <p:txBody>
          <a:bodyPr/>
          <a:lstStyle/>
          <a:p>
            <a:r>
              <a:rPr lang="de-DE" dirty="0"/>
              <a:t>Table </a:t>
            </a:r>
            <a:r>
              <a:rPr lang="de-DE" dirty="0" err="1"/>
              <a:t>of</a:t>
            </a:r>
            <a:r>
              <a:rPr lang="de-DE" dirty="0"/>
              <a:t> Contents</a:t>
            </a:r>
          </a:p>
        </p:txBody>
      </p:sp>
      <p:sp>
        <p:nvSpPr>
          <p:cNvPr id="3" name="Inhaltsplatzhalter 2">
            <a:extLst>
              <a:ext uri="{FF2B5EF4-FFF2-40B4-BE49-F238E27FC236}">
                <a16:creationId xmlns:a16="http://schemas.microsoft.com/office/drawing/2014/main" id="{3F1B9B5E-47B9-1A41-909F-6260D9BDCDF0}"/>
              </a:ext>
            </a:extLst>
          </p:cNvPr>
          <p:cNvSpPr>
            <a:spLocks noGrp="1"/>
          </p:cNvSpPr>
          <p:nvPr>
            <p:ph idx="1"/>
          </p:nvPr>
        </p:nvSpPr>
        <p:spPr>
          <a:xfrm>
            <a:off x="179999" y="990519"/>
            <a:ext cx="8784001" cy="3352030"/>
          </a:xfrm>
        </p:spPr>
        <p:txBody>
          <a:bodyPr>
            <a:noAutofit/>
          </a:bodyPr>
          <a:lstStyle/>
          <a:p>
            <a:pPr marL="914400" lvl="1" indent="-376238">
              <a:spcBef>
                <a:spcPts val="600"/>
              </a:spcBef>
              <a:buFont typeface="+mj-lt"/>
              <a:buAutoNum type="arabicPeriod"/>
            </a:pPr>
            <a:r>
              <a:rPr lang="de-DE" sz="1600" b="1" dirty="0"/>
              <a:t>Information </a:t>
            </a:r>
            <a:r>
              <a:rPr lang="en-GB" sz="1600" b="1" dirty="0"/>
              <a:t>about</a:t>
            </a:r>
            <a:r>
              <a:rPr lang="de-DE" sz="1600" b="1" dirty="0"/>
              <a:t> DFG </a:t>
            </a:r>
            <a:r>
              <a:rPr lang="de-DE" sz="1600" b="1" dirty="0" err="1"/>
              <a:t>and</a:t>
            </a:r>
            <a:r>
              <a:rPr lang="de-DE" sz="1600" b="1" dirty="0"/>
              <a:t> </a:t>
            </a:r>
            <a:r>
              <a:rPr lang="de-DE" sz="1600" b="1" dirty="0" err="1"/>
              <a:t>Leopoldina</a:t>
            </a:r>
            <a:endParaRPr lang="de-DE" sz="1600" b="1" dirty="0"/>
          </a:p>
          <a:p>
            <a:pPr marL="914400" lvl="1" indent="-376238">
              <a:spcBef>
                <a:spcPts val="600"/>
              </a:spcBef>
              <a:buFont typeface="+mj-lt"/>
              <a:buAutoNum type="arabicPeriod"/>
            </a:pPr>
            <a:r>
              <a:rPr lang="de-DE" sz="1600" b="1" dirty="0"/>
              <a:t>Security-relevant </a:t>
            </a:r>
            <a:r>
              <a:rPr lang="de-DE" sz="1600" b="1" dirty="0" err="1"/>
              <a:t>research</a:t>
            </a:r>
            <a:endParaRPr lang="de-DE" sz="1600" b="1" dirty="0"/>
          </a:p>
          <a:p>
            <a:pPr marL="1166813" lvl="4" indent="-285750">
              <a:spcBef>
                <a:spcPts val="600"/>
              </a:spcBef>
            </a:pPr>
            <a:r>
              <a:rPr lang="de-DE" sz="1400" dirty="0"/>
              <a:t>Background, </a:t>
            </a:r>
            <a:r>
              <a:rPr lang="de-DE" sz="1400" dirty="0" err="1"/>
              <a:t>definition</a:t>
            </a:r>
            <a:endParaRPr lang="de-DE" sz="1400" dirty="0"/>
          </a:p>
          <a:p>
            <a:pPr marL="1166813" lvl="4" indent="-285750">
              <a:spcBef>
                <a:spcPts val="600"/>
              </a:spcBef>
            </a:pPr>
            <a:r>
              <a:rPr lang="de-DE" sz="1400" dirty="0" err="1"/>
              <a:t>Recommendations</a:t>
            </a:r>
            <a:r>
              <a:rPr lang="de-DE" sz="1400" dirty="0"/>
              <a:t> </a:t>
            </a:r>
            <a:r>
              <a:rPr lang="de-DE" sz="1400" dirty="0" err="1"/>
              <a:t>for</a:t>
            </a:r>
            <a:r>
              <a:rPr lang="de-DE" sz="1400" dirty="0"/>
              <a:t> </a:t>
            </a:r>
            <a:r>
              <a:rPr lang="de-DE" sz="1400" dirty="0" err="1"/>
              <a:t>handling</a:t>
            </a:r>
            <a:r>
              <a:rPr lang="de-DE" sz="1400" dirty="0"/>
              <a:t> </a:t>
            </a:r>
            <a:r>
              <a:rPr lang="de-DE" sz="1400" dirty="0" err="1"/>
              <a:t>security</a:t>
            </a:r>
            <a:r>
              <a:rPr lang="de-DE" sz="1400" dirty="0"/>
              <a:t>-relevant </a:t>
            </a:r>
            <a:r>
              <a:rPr lang="de-DE" sz="1400" dirty="0" err="1"/>
              <a:t>research</a:t>
            </a:r>
            <a:endParaRPr lang="de-DE" sz="1400" dirty="0"/>
          </a:p>
          <a:p>
            <a:pPr marL="914400" lvl="1" indent="-376238">
              <a:spcBef>
                <a:spcPts val="600"/>
              </a:spcBef>
              <a:buFont typeface="+mj-lt"/>
              <a:buAutoNum type="arabicPeriod"/>
            </a:pPr>
            <a:r>
              <a:rPr lang="de-DE" sz="1600" b="1" dirty="0"/>
              <a:t>Joint </a:t>
            </a:r>
            <a:r>
              <a:rPr lang="de-DE" sz="1600" b="1" dirty="0" err="1"/>
              <a:t>Committee</a:t>
            </a:r>
            <a:r>
              <a:rPr lang="de-DE" sz="1600" b="1" dirty="0"/>
              <a:t> on </a:t>
            </a:r>
            <a:r>
              <a:rPr lang="de-DE" sz="1600" b="1" dirty="0" err="1"/>
              <a:t>the</a:t>
            </a:r>
            <a:r>
              <a:rPr lang="de-DE" sz="1600" b="1" dirty="0"/>
              <a:t> Handling </a:t>
            </a:r>
            <a:r>
              <a:rPr lang="de-DE" sz="1600" b="1" dirty="0" err="1"/>
              <a:t>of</a:t>
            </a:r>
            <a:r>
              <a:rPr lang="de-DE" sz="1600" b="1" dirty="0"/>
              <a:t> Security-Relevant Research</a:t>
            </a:r>
          </a:p>
          <a:p>
            <a:pPr marL="1166813" lvl="4" indent="-285750">
              <a:spcBef>
                <a:spcPts val="600"/>
              </a:spcBef>
            </a:pPr>
            <a:r>
              <a:rPr lang="de-DE" sz="1400" dirty="0" err="1"/>
              <a:t>Objective</a:t>
            </a:r>
            <a:r>
              <a:rPr lang="de-DE" sz="1400" dirty="0"/>
              <a:t>, </a:t>
            </a:r>
            <a:r>
              <a:rPr lang="de-DE" sz="1400" dirty="0" err="1"/>
              <a:t>tasks</a:t>
            </a:r>
            <a:r>
              <a:rPr lang="de-DE" sz="1400" dirty="0"/>
              <a:t>, </a:t>
            </a:r>
            <a:r>
              <a:rPr lang="de-DE" sz="1400" dirty="0" err="1"/>
              <a:t>and</a:t>
            </a:r>
            <a:r>
              <a:rPr lang="de-DE" sz="1400" dirty="0"/>
              <a:t> </a:t>
            </a:r>
            <a:r>
              <a:rPr lang="de-DE" sz="1400" dirty="0" err="1"/>
              <a:t>results</a:t>
            </a:r>
            <a:endParaRPr lang="de-DE" sz="1400" dirty="0"/>
          </a:p>
          <a:p>
            <a:pPr marL="1166813" lvl="4" indent="-285750">
              <a:spcBef>
                <a:spcPts val="600"/>
              </a:spcBef>
            </a:pPr>
            <a:r>
              <a:rPr lang="de-DE" sz="1400" dirty="0"/>
              <a:t>Key </a:t>
            </a:r>
            <a:r>
              <a:rPr lang="de-DE" sz="1400" dirty="0" err="1"/>
              <a:t>questions</a:t>
            </a:r>
            <a:r>
              <a:rPr lang="de-DE" sz="1400" dirty="0"/>
              <a:t> </a:t>
            </a:r>
            <a:r>
              <a:rPr lang="de-DE" sz="1400" dirty="0" err="1"/>
              <a:t>for</a:t>
            </a:r>
            <a:r>
              <a:rPr lang="de-DE" sz="1400" dirty="0"/>
              <a:t> </a:t>
            </a:r>
            <a:r>
              <a:rPr lang="de-DE" sz="1400" dirty="0" err="1"/>
              <a:t>the</a:t>
            </a:r>
            <a:r>
              <a:rPr lang="de-DE" sz="1400" dirty="0"/>
              <a:t> </a:t>
            </a:r>
            <a:r>
              <a:rPr lang="de-DE" sz="1400" dirty="0" err="1"/>
              <a:t>ethical</a:t>
            </a:r>
            <a:r>
              <a:rPr lang="de-DE" sz="1400" dirty="0"/>
              <a:t> </a:t>
            </a:r>
            <a:r>
              <a:rPr lang="de-DE" sz="1400" dirty="0" err="1"/>
              <a:t>assessment</a:t>
            </a:r>
            <a:r>
              <a:rPr lang="de-DE" sz="1400" dirty="0"/>
              <a:t> </a:t>
            </a:r>
            <a:r>
              <a:rPr lang="de-DE" sz="1400" dirty="0" err="1"/>
              <a:t>of</a:t>
            </a:r>
            <a:r>
              <a:rPr lang="de-DE" sz="1400" dirty="0"/>
              <a:t> </a:t>
            </a:r>
            <a:r>
              <a:rPr lang="de-DE" sz="1400" dirty="0" err="1"/>
              <a:t>security</a:t>
            </a:r>
            <a:r>
              <a:rPr lang="de-DE" sz="1400" dirty="0"/>
              <a:t>-relevant </a:t>
            </a:r>
            <a:r>
              <a:rPr lang="de-DE" sz="1400" dirty="0" err="1"/>
              <a:t>research</a:t>
            </a:r>
            <a:endParaRPr lang="de-DE" sz="1400" dirty="0"/>
          </a:p>
          <a:p>
            <a:pPr marL="1166813" lvl="4" indent="-285750">
              <a:spcBef>
                <a:spcPts val="600"/>
              </a:spcBef>
            </a:pPr>
            <a:r>
              <a:rPr lang="de-DE" sz="1400" dirty="0"/>
              <a:t>Case </a:t>
            </a:r>
            <a:r>
              <a:rPr lang="de-DE" sz="1400" dirty="0" err="1"/>
              <a:t>studies</a:t>
            </a:r>
            <a:r>
              <a:rPr lang="de-DE" sz="1400" dirty="0"/>
              <a:t> </a:t>
            </a:r>
            <a:r>
              <a:rPr lang="de-DE" sz="1400" dirty="0" err="1"/>
              <a:t>illustrating</a:t>
            </a:r>
            <a:r>
              <a:rPr lang="de-DE" sz="1400" dirty="0"/>
              <a:t> </a:t>
            </a:r>
            <a:r>
              <a:rPr lang="de-DE" sz="1400" dirty="0" err="1"/>
              <a:t>security</a:t>
            </a:r>
            <a:r>
              <a:rPr lang="de-DE" sz="1400" dirty="0"/>
              <a:t>-relevant </a:t>
            </a:r>
            <a:r>
              <a:rPr lang="de-DE" sz="1400" dirty="0" err="1"/>
              <a:t>research</a:t>
            </a:r>
            <a:endParaRPr lang="de-DE" sz="1400" dirty="0"/>
          </a:p>
          <a:p>
            <a:pPr marL="914400" lvl="1" indent="-376238">
              <a:spcBef>
                <a:spcPts val="600"/>
              </a:spcBef>
              <a:buFont typeface="+mj-lt"/>
              <a:buAutoNum type="arabicPeriod"/>
            </a:pPr>
            <a:r>
              <a:rPr lang="de-DE" sz="1600" b="1" dirty="0"/>
              <a:t>Framework </a:t>
            </a:r>
            <a:r>
              <a:rPr lang="de-DE" sz="1600" b="1" dirty="0" err="1"/>
              <a:t>for</a:t>
            </a:r>
            <a:r>
              <a:rPr lang="de-DE" sz="1600" b="1" dirty="0"/>
              <a:t> </a:t>
            </a:r>
            <a:r>
              <a:rPr lang="de-DE" sz="1600" b="1" dirty="0" err="1"/>
              <a:t>security</a:t>
            </a:r>
            <a:r>
              <a:rPr lang="de-DE" sz="1600" b="1" dirty="0"/>
              <a:t>-relevant </a:t>
            </a:r>
            <a:r>
              <a:rPr lang="de-DE" sz="1600" b="1" dirty="0" err="1"/>
              <a:t>research</a:t>
            </a:r>
            <a:endParaRPr lang="de-DE" sz="1600" b="1" dirty="0"/>
          </a:p>
          <a:p>
            <a:pPr marL="1166813" lvl="4" indent="-285750">
              <a:spcBef>
                <a:spcPts val="600"/>
              </a:spcBef>
            </a:pPr>
            <a:r>
              <a:rPr lang="de-DE" sz="1400" dirty="0"/>
              <a:t>Legal </a:t>
            </a:r>
            <a:r>
              <a:rPr lang="de-DE" sz="1400" dirty="0" err="1"/>
              <a:t>framework</a:t>
            </a:r>
            <a:endParaRPr lang="de-DE" sz="1400" dirty="0"/>
          </a:p>
          <a:p>
            <a:pPr marL="1166813" lvl="4" indent="-285750">
              <a:spcBef>
                <a:spcPts val="600"/>
              </a:spcBef>
            </a:pPr>
            <a:r>
              <a:rPr lang="de-DE" sz="1400" dirty="0" err="1"/>
              <a:t>Funding</a:t>
            </a:r>
            <a:r>
              <a:rPr lang="de-DE" sz="1400" dirty="0"/>
              <a:t> </a:t>
            </a:r>
            <a:r>
              <a:rPr lang="de-DE" sz="1400" dirty="0" err="1"/>
              <a:t>of</a:t>
            </a:r>
            <a:r>
              <a:rPr lang="de-DE" sz="1400" dirty="0"/>
              <a:t> </a:t>
            </a:r>
            <a:r>
              <a:rPr lang="de-DE" sz="1400" dirty="0" err="1"/>
              <a:t>security</a:t>
            </a:r>
            <a:r>
              <a:rPr lang="de-DE" sz="1400" dirty="0"/>
              <a:t>-relevant </a:t>
            </a:r>
            <a:r>
              <a:rPr lang="de-DE" sz="1400" dirty="0" err="1"/>
              <a:t>research</a:t>
            </a:r>
            <a:endParaRPr lang="de-DE" sz="1400" dirty="0"/>
          </a:p>
          <a:p>
            <a:pPr marL="914400" lvl="1" indent="-376238">
              <a:spcBef>
                <a:spcPts val="600"/>
              </a:spcBef>
              <a:buFont typeface="+mj-lt"/>
              <a:buAutoNum type="arabicPeriod"/>
            </a:pPr>
            <a:r>
              <a:rPr lang="de-DE" sz="1600" b="1" dirty="0"/>
              <a:t>Summary </a:t>
            </a:r>
            <a:r>
              <a:rPr lang="de-DE" sz="1600" b="1" dirty="0" err="1"/>
              <a:t>and</a:t>
            </a:r>
            <a:r>
              <a:rPr lang="de-DE" sz="1600" b="1" dirty="0"/>
              <a:t> </a:t>
            </a:r>
            <a:r>
              <a:rPr lang="de-DE" sz="1600" b="1" dirty="0" err="1"/>
              <a:t>outlook</a:t>
            </a:r>
            <a:endParaRPr lang="de-DE" sz="1600" b="1" dirty="0"/>
          </a:p>
          <a:p>
            <a:pPr marL="0" lvl="1" indent="0">
              <a:spcBef>
                <a:spcPts val="600"/>
              </a:spcBef>
              <a:buNone/>
            </a:pPr>
            <a:endParaRPr lang="de-DE" sz="600" b="1" dirty="0"/>
          </a:p>
          <a:p>
            <a:pPr marL="233362" lvl="1" indent="-285750">
              <a:spcBef>
                <a:spcPts val="600"/>
              </a:spcBef>
            </a:pPr>
            <a:endParaRPr lang="de-DE" sz="600" b="1" dirty="0"/>
          </a:p>
          <a:p>
            <a:pPr marL="290512" lvl="2" indent="0">
              <a:spcBef>
                <a:spcPts val="600"/>
              </a:spcBef>
              <a:buNone/>
            </a:pPr>
            <a:endParaRPr lang="de-DE" sz="500" b="1" dirty="0"/>
          </a:p>
          <a:p>
            <a:pPr marL="919162" lvl="3" indent="-285750">
              <a:spcBef>
                <a:spcPts val="600"/>
              </a:spcBef>
            </a:pPr>
            <a:endParaRPr lang="de-DE" sz="600" dirty="0"/>
          </a:p>
        </p:txBody>
      </p:sp>
    </p:spTree>
    <p:extLst>
      <p:ext uri="{BB962C8B-B14F-4D97-AF65-F5344CB8AC3E}">
        <p14:creationId xmlns:p14="http://schemas.microsoft.com/office/powerpoint/2010/main" val="2988877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2"/>
          <p:cNvSpPr txBox="1">
            <a:spLocks/>
          </p:cNvSpPr>
          <p:nvPr/>
        </p:nvSpPr>
        <p:spPr>
          <a:xfrm>
            <a:off x="258406" y="79748"/>
            <a:ext cx="8424000" cy="90720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dirty="0"/>
              <a:t>Website </a:t>
            </a:r>
            <a:r>
              <a:rPr lang="de-DE" dirty="0" err="1"/>
              <a:t>of</a:t>
            </a:r>
            <a:r>
              <a:rPr lang="de-DE" dirty="0"/>
              <a:t> </a:t>
            </a:r>
            <a:r>
              <a:rPr lang="de-DE" dirty="0" err="1"/>
              <a:t>the</a:t>
            </a:r>
            <a:r>
              <a:rPr lang="de-DE" dirty="0"/>
              <a:t> Joint </a:t>
            </a:r>
            <a:r>
              <a:rPr lang="de-DE" dirty="0" err="1"/>
              <a:t>Committee</a:t>
            </a:r>
            <a:endParaRPr lang="de-DE" dirty="0"/>
          </a:p>
        </p:txBody>
      </p:sp>
      <p:pic>
        <p:nvPicPr>
          <p:cNvPr id="7" name="Grafik 6">
            <a:extLst>
              <a:ext uri="{FF2B5EF4-FFF2-40B4-BE49-F238E27FC236}">
                <a16:creationId xmlns:a16="http://schemas.microsoft.com/office/drawing/2014/main" id="{82A857E4-2C81-D40C-89D0-C71D8C492114}"/>
              </a:ext>
            </a:extLst>
          </p:cNvPr>
          <p:cNvPicPr>
            <a:picLocks noChangeAspect="1"/>
          </p:cNvPicPr>
          <p:nvPr/>
        </p:nvPicPr>
        <p:blipFill rotWithShape="1">
          <a:blip r:embed="rId2"/>
          <a:srcRect l="25322" t="7916" r="19405" b="1056"/>
          <a:stretch/>
        </p:blipFill>
        <p:spPr>
          <a:xfrm>
            <a:off x="4756750" y="802426"/>
            <a:ext cx="4296017" cy="3873140"/>
          </a:xfrm>
          <a:prstGeom prst="rect">
            <a:avLst/>
          </a:prstGeom>
          <a:ln w="6350">
            <a:solidFill>
              <a:schemeClr val="tx1"/>
            </a:solidFill>
          </a:ln>
        </p:spPr>
      </p:pic>
      <p:sp>
        <p:nvSpPr>
          <p:cNvPr id="10" name="Dreieck 1">
            <a:extLst>
              <a:ext uri="{FF2B5EF4-FFF2-40B4-BE49-F238E27FC236}">
                <a16:creationId xmlns:a16="http://schemas.microsoft.com/office/drawing/2014/main" id="{FBE764A0-E3E7-5D52-352B-D72A429FA3DA}"/>
              </a:ext>
            </a:extLst>
          </p:cNvPr>
          <p:cNvSpPr/>
          <p:nvPr/>
        </p:nvSpPr>
        <p:spPr>
          <a:xfrm rot="5400000">
            <a:off x="3567896" y="2802607"/>
            <a:ext cx="2592516" cy="720515"/>
          </a:xfrm>
          <a:prstGeom prst="triangle">
            <a:avLst>
              <a:gd name="adj" fmla="val 84144"/>
            </a:avLst>
          </a:prstGeom>
          <a:solidFill>
            <a:srgbClr val="05326F">
              <a:alpha val="49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Text enthält.&#10;&#10;Automatisch generierte Beschreibung">
            <a:extLst>
              <a:ext uri="{FF2B5EF4-FFF2-40B4-BE49-F238E27FC236}">
                <a16:creationId xmlns:a16="http://schemas.microsoft.com/office/drawing/2014/main" id="{9EF7D66D-2301-B491-48CD-4B5F312865A0}"/>
              </a:ext>
            </a:extLst>
          </p:cNvPr>
          <p:cNvPicPr>
            <a:picLocks noChangeAspect="1"/>
          </p:cNvPicPr>
          <p:nvPr/>
        </p:nvPicPr>
        <p:blipFill>
          <a:blip r:embed="rId3"/>
          <a:stretch>
            <a:fillRect/>
          </a:stretch>
        </p:blipFill>
        <p:spPr>
          <a:xfrm>
            <a:off x="500846" y="1851777"/>
            <a:ext cx="3986869" cy="2592516"/>
          </a:xfrm>
          <a:prstGeom prst="rect">
            <a:avLst/>
          </a:prstGeom>
          <a:ln w="19050">
            <a:solidFill>
              <a:schemeClr val="tx1"/>
            </a:solidFill>
          </a:ln>
        </p:spPr>
      </p:pic>
      <p:sp>
        <p:nvSpPr>
          <p:cNvPr id="2" name="Textfeld 1">
            <a:extLst>
              <a:ext uri="{FF2B5EF4-FFF2-40B4-BE49-F238E27FC236}">
                <a16:creationId xmlns:a16="http://schemas.microsoft.com/office/drawing/2014/main" id="{742274BD-463F-F932-F603-5FFF9063C191}"/>
              </a:ext>
            </a:extLst>
          </p:cNvPr>
          <p:cNvSpPr txBox="1"/>
          <p:nvPr/>
        </p:nvSpPr>
        <p:spPr>
          <a:xfrm>
            <a:off x="4736593" y="4684716"/>
            <a:ext cx="4572000" cy="276999"/>
          </a:xfrm>
          <a:prstGeom prst="rect">
            <a:avLst/>
          </a:prstGeom>
          <a:noFill/>
        </p:spPr>
        <p:txBody>
          <a:bodyPr wrap="square">
            <a:spAutoFit/>
          </a:bodyPr>
          <a:lstStyle/>
          <a:p>
            <a:r>
              <a:rPr lang="de-DE" sz="1200" dirty="0" err="1"/>
              <a:t>www.security</a:t>
            </a:r>
            <a:r>
              <a:rPr lang="de-DE" sz="1200" dirty="0"/>
              <a:t>-relevant-</a:t>
            </a:r>
            <a:r>
              <a:rPr lang="de-DE" sz="1200" dirty="0" err="1"/>
              <a:t>research.org</a:t>
            </a:r>
            <a:r>
              <a:rPr lang="de-DE" sz="1200" dirty="0"/>
              <a:t>/</a:t>
            </a:r>
            <a:r>
              <a:rPr lang="de-DE" sz="1200" dirty="0" err="1"/>
              <a:t>contactpersons</a:t>
            </a:r>
            <a:r>
              <a:rPr lang="de-DE" sz="1200" dirty="0"/>
              <a:t>/</a:t>
            </a:r>
          </a:p>
        </p:txBody>
      </p:sp>
    </p:spTree>
    <p:extLst>
      <p:ext uri="{BB962C8B-B14F-4D97-AF65-F5344CB8AC3E}">
        <p14:creationId xmlns:p14="http://schemas.microsoft.com/office/powerpoint/2010/main" val="1085605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1120" y="163478"/>
            <a:ext cx="8574680" cy="907200"/>
          </a:xfrm>
        </p:spPr>
        <p:txBody>
          <a:bodyPr>
            <a:normAutofit/>
          </a:bodyPr>
          <a:lstStyle/>
          <a:p>
            <a:r>
              <a:rPr lang="de-DE" dirty="0"/>
              <a:t>Events </a:t>
            </a:r>
            <a:r>
              <a:rPr lang="de-DE" dirty="0" err="1"/>
              <a:t>of</a:t>
            </a:r>
            <a:r>
              <a:rPr lang="de-DE" dirty="0"/>
              <a:t> </a:t>
            </a:r>
            <a:r>
              <a:rPr lang="de-DE" dirty="0" err="1"/>
              <a:t>the</a:t>
            </a:r>
            <a:r>
              <a:rPr lang="de-DE" dirty="0"/>
              <a:t> Joint </a:t>
            </a:r>
            <a:r>
              <a:rPr lang="de-DE" dirty="0" err="1"/>
              <a:t>Committee</a:t>
            </a:r>
            <a:endParaRPr lang="de-DE" dirty="0"/>
          </a:p>
        </p:txBody>
      </p:sp>
      <p:sp>
        <p:nvSpPr>
          <p:cNvPr id="4" name="Titel 1">
            <a:extLst>
              <a:ext uri="{FF2B5EF4-FFF2-40B4-BE49-F238E27FC236}">
                <a16:creationId xmlns:a16="http://schemas.microsoft.com/office/drawing/2014/main" id="{5447B16B-FC6D-FC47-8B32-D925F9A9BC20}"/>
              </a:ext>
            </a:extLst>
          </p:cNvPr>
          <p:cNvSpPr txBox="1">
            <a:spLocks/>
          </p:cNvSpPr>
          <p:nvPr/>
        </p:nvSpPr>
        <p:spPr>
          <a:xfrm>
            <a:off x="339524" y="861089"/>
            <a:ext cx="8574680" cy="4370171"/>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300" b="1" dirty="0">
                <a:latin typeface="+mn-lt"/>
                <a:ea typeface="Open Sans ExtraBold" panose="020B0606030504020204" pitchFamily="34" charset="0"/>
                <a:cs typeface="Open Sans ExtraBold" panose="020B0606030504020204" pitchFamily="34" charset="0"/>
              </a:rPr>
              <a:t>11/2014: </a:t>
            </a:r>
            <a:r>
              <a:rPr lang="en-US" sz="1300" dirty="0">
                <a:latin typeface="+mn-lt"/>
                <a:ea typeface="Open Sans" panose="020B0606030504020204" pitchFamily="34" charset="0"/>
                <a:cs typeface="Open Sans" panose="020B0606030504020204" pitchFamily="34" charset="0"/>
              </a:rPr>
              <a:t>Scientific Freedom and Scientific Responsibility </a:t>
            </a:r>
            <a:r>
              <a:rPr lang="de-DE" sz="1300" dirty="0">
                <a:latin typeface="+mn-lt"/>
                <a:ea typeface="Open Sans" panose="020B0606030504020204" pitchFamily="34" charset="0"/>
                <a:cs typeface="Open Sans" panose="020B0606030504020204" pitchFamily="34" charset="0"/>
              </a:rPr>
              <a:t>– Do </a:t>
            </a:r>
            <a:r>
              <a:rPr lang="de-DE" sz="1300" dirty="0" err="1">
                <a:latin typeface="+mn-lt"/>
                <a:ea typeface="Open Sans" panose="020B0606030504020204" pitchFamily="34" charset="0"/>
                <a:cs typeface="Open Sans" panose="020B0606030504020204" pitchFamily="34" charset="0"/>
              </a:rPr>
              <a:t>the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chances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of</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success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justify</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the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risks</a:t>
            </a:r>
            <a:r>
              <a:rPr lang="de-DE" sz="1300" dirty="0">
                <a:latin typeface="+mn-lt"/>
                <a:ea typeface="Open Sans" panose="020B0606030504020204" pitchFamily="34" charset="0"/>
                <a:cs typeface="Open Sans" panose="020B0606030504020204" pitchFamily="34" charset="0"/>
              </a:rPr>
              <a:t>? (Halle)</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04/2016: </a:t>
            </a:r>
            <a:r>
              <a:rPr lang="en-US" sz="1300" dirty="0">
                <a:latin typeface="+mn-lt"/>
                <a:ea typeface="Open Sans" panose="020B0606030504020204" pitchFamily="34" charset="0"/>
                <a:cs typeface="Open Sans" panose="020B0606030504020204" pitchFamily="34" charset="0"/>
              </a:rPr>
              <a:t>Information event on the implementation of the DFG and </a:t>
            </a:r>
            <a:r>
              <a:rPr lang="en-US" sz="1300" dirty="0" err="1">
                <a:latin typeface="+mn-lt"/>
                <a:ea typeface="Open Sans" panose="020B0606030504020204" pitchFamily="34" charset="0"/>
                <a:cs typeface="Open Sans" panose="020B0606030504020204" pitchFamily="34" charset="0"/>
              </a:rPr>
              <a:t>Leopoldina</a:t>
            </a:r>
            <a:r>
              <a:rPr lang="en-US" sz="1300" dirty="0">
                <a:latin typeface="+mn-lt"/>
                <a:ea typeface="Open Sans" panose="020B0606030504020204" pitchFamily="34" charset="0"/>
                <a:cs typeface="Open Sans" panose="020B0606030504020204" pitchFamily="34" charset="0"/>
              </a:rPr>
              <a:t> recommendations </a:t>
            </a:r>
            <a:r>
              <a:rPr lang="de-DE" sz="1300" dirty="0">
                <a:latin typeface="+mn-lt"/>
                <a:ea typeface="Open Sans" panose="020B0606030504020204" pitchFamily="34" charset="0"/>
                <a:cs typeface="Open Sans" panose="020B0606030504020204" pitchFamily="34" charset="0"/>
              </a:rPr>
              <a:t>(Berlin)</a:t>
            </a:r>
          </a:p>
          <a:p>
            <a:pPr>
              <a:lnSpc>
                <a:spcPct val="150000"/>
              </a:lnSpc>
            </a:pPr>
            <a:r>
              <a:rPr lang="de-DE" sz="1300" b="1" dirty="0">
                <a:latin typeface="+mn-lt"/>
                <a:ea typeface="Open Sans ExtraBold" panose="020B0606030504020204" pitchFamily="34" charset="0"/>
                <a:cs typeface="Open Sans ExtraBold" panose="020B0606030504020204" pitchFamily="34" charset="0"/>
              </a:rPr>
              <a:t>10/2017: </a:t>
            </a:r>
            <a:r>
              <a:rPr lang="en-US" sz="1300" dirty="0">
                <a:latin typeface="+mn-lt"/>
                <a:ea typeface="Open Sans" panose="020B0606030504020204" pitchFamily="34" charset="0"/>
                <a:cs typeface="Open Sans" panose="020B0606030504020204" pitchFamily="34" charset="0"/>
              </a:rPr>
              <a:t>Freedom and responsibility in computer science</a:t>
            </a:r>
            <a:r>
              <a:rPr lang="de-DE" sz="1300" dirty="0">
                <a:latin typeface="+mn-lt"/>
                <a:ea typeface="Open Sans" panose="020B0606030504020204" pitchFamily="34" charset="0"/>
                <a:cs typeface="Open Sans" panose="020B0606030504020204" pitchFamily="34" charset="0"/>
              </a:rPr>
              <a:t> (Darmstadt)</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06/2018: </a:t>
            </a:r>
            <a:r>
              <a:rPr lang="de-DE" sz="1300" dirty="0">
                <a:latin typeface="+mn-lt"/>
                <a:ea typeface="Open Sans" panose="020B0606030504020204" pitchFamily="34" charset="0"/>
                <a:cs typeface="Open Sans" panose="020B0606030504020204" pitchFamily="34" charset="0"/>
              </a:rPr>
              <a:t>KEF Forum (Berlin)</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04/2019: </a:t>
            </a:r>
            <a:r>
              <a:rPr lang="en-US" sz="1300" dirty="0">
                <a:latin typeface="+mn-lt"/>
                <a:ea typeface="Open Sans" panose="020B0606030504020204" pitchFamily="34" charset="0"/>
                <a:cs typeface="Open Sans" panose="020B0606030504020204" pitchFamily="34" charset="0"/>
              </a:rPr>
              <a:t>Discussion evening "Security instead of Freedom”</a:t>
            </a:r>
            <a:r>
              <a:rPr lang="de-DE" sz="1300" dirty="0">
                <a:latin typeface="+mn-lt"/>
                <a:ea typeface="Open Sans" panose="020B0606030504020204" pitchFamily="34" charset="0"/>
                <a:cs typeface="Open Sans" panose="020B0606030504020204" pitchFamily="34" charset="0"/>
              </a:rPr>
              <a:t> (Berlin)</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07/2019: </a:t>
            </a:r>
            <a:r>
              <a:rPr lang="de-DE" sz="1300" dirty="0">
                <a:latin typeface="+mn-lt"/>
                <a:ea typeface="Open Sans" panose="020B0606030504020204" pitchFamily="34" charset="0"/>
                <a:cs typeface="Open Sans" panose="020B0606030504020204" pitchFamily="34" charset="0"/>
              </a:rPr>
              <a:t>Student </a:t>
            </a:r>
            <a:r>
              <a:rPr lang="de-DE" sz="1300" dirty="0" err="1">
                <a:latin typeface="+mn-lt"/>
                <a:ea typeface="Open Sans" panose="020B0606030504020204" pitchFamily="34" charset="0"/>
                <a:cs typeface="Open Sans" panose="020B0606030504020204" pitchFamily="34" charset="0"/>
              </a:rPr>
              <a:t>workshop</a:t>
            </a:r>
            <a:r>
              <a:rPr lang="de-DE" sz="1300" dirty="0">
                <a:latin typeface="+mn-lt"/>
                <a:ea typeface="Open Sans" panose="020B0606030504020204" pitchFamily="34" charset="0"/>
                <a:cs typeface="Open Sans" panose="020B0606030504020204" pitchFamily="34" charset="0"/>
              </a:rPr>
              <a:t> „</a:t>
            </a:r>
            <a:r>
              <a:rPr lang="en-US" sz="1300" dirty="0">
                <a:latin typeface="+mn-lt"/>
                <a:ea typeface="Open Sans" panose="020B0606030504020204" pitchFamily="34" charset="0"/>
                <a:cs typeface="Open Sans" panose="020B0606030504020204" pitchFamily="34" charset="0"/>
              </a:rPr>
              <a:t>Risk Governance and the Role of Science and Humanities” (Potsdam)</a:t>
            </a:r>
            <a:endParaRPr lang="de-DE" sz="1300" dirty="0">
              <a:latin typeface="+mn-lt"/>
              <a:ea typeface="Open Sans" panose="020B0606030504020204" pitchFamily="34" charset="0"/>
              <a:cs typeface="Open Sans" panose="020B0606030504020204" pitchFamily="34" charset="0"/>
            </a:endParaRPr>
          </a:p>
          <a:p>
            <a:pPr>
              <a:lnSpc>
                <a:spcPct val="150000"/>
              </a:lnSpc>
            </a:pPr>
            <a:r>
              <a:rPr lang="de-DE" sz="1300" b="1" dirty="0">
                <a:latin typeface="+mn-lt"/>
                <a:ea typeface="Open Sans ExtraBold" panose="020B0606030504020204" pitchFamily="34" charset="0"/>
                <a:cs typeface="Open Sans ExtraBold" panose="020B0606030504020204" pitchFamily="34" charset="0"/>
              </a:rPr>
              <a:t>07/2019: </a:t>
            </a:r>
            <a:r>
              <a:rPr lang="de-DE" sz="1300" dirty="0">
                <a:latin typeface="+mn-lt"/>
                <a:ea typeface="Open Sans" panose="020B0606030504020204" pitchFamily="34" charset="0"/>
                <a:cs typeface="Open Sans" panose="020B0606030504020204" pitchFamily="34" charset="0"/>
              </a:rPr>
              <a:t>The </a:t>
            </a:r>
            <a:r>
              <a:rPr lang="de-DE" sz="1300" dirty="0" err="1">
                <a:latin typeface="+mn-lt"/>
                <a:ea typeface="Open Sans" panose="020B0606030504020204" pitchFamily="34" charset="0"/>
                <a:cs typeface="Open Sans" panose="020B0606030504020204" pitchFamily="34" charset="0"/>
              </a:rPr>
              <a:t>mystery</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of</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risks</a:t>
            </a:r>
            <a:r>
              <a:rPr lang="de-DE" sz="1300" dirty="0">
                <a:latin typeface="+mn-lt"/>
                <a:ea typeface="Open Sans" panose="020B0606030504020204" pitchFamily="34" charset="0"/>
                <a:cs typeface="Open Sans" panose="020B0606030504020204" pitchFamily="34" charset="0"/>
              </a:rPr>
              <a:t> – </a:t>
            </a:r>
            <a:r>
              <a:rPr lang="de-DE" sz="1300" dirty="0" err="1">
                <a:latin typeface="+mn-lt"/>
                <a:ea typeface="Open Sans" panose="020B0606030504020204" pitchFamily="34" charset="0"/>
                <a:cs typeface="Open Sans" panose="020B0606030504020204" pitchFamily="34" charset="0"/>
              </a:rPr>
              <a:t>How</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can</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science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help</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reconcile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perception</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and</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assessment</a:t>
            </a:r>
            <a:r>
              <a:rPr lang="de-DE" sz="1300" dirty="0">
                <a:latin typeface="+mn-lt"/>
                <a:ea typeface="Open Sans" panose="020B0606030504020204" pitchFamily="34" charset="0"/>
                <a:cs typeface="Open Sans" panose="020B0606030504020204" pitchFamily="34" charset="0"/>
              </a:rPr>
              <a:t>? (Potsdam)</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09/2019: </a:t>
            </a:r>
            <a:r>
              <a:rPr lang="de-DE" sz="1300" dirty="0">
                <a:latin typeface="+mn-lt"/>
                <a:ea typeface="Open Sans" panose="020B0606030504020204" pitchFamily="34" charset="0"/>
                <a:cs typeface="Open Sans" panose="020B0606030504020204" pitchFamily="34" charset="0"/>
              </a:rPr>
              <a:t>KEF-Forum </a:t>
            </a:r>
            <a:r>
              <a:rPr lang="en-US" sz="1300" dirty="0">
                <a:latin typeface="+mn-lt"/>
                <a:ea typeface="Open Sans" panose="020B0606030504020204" pitchFamily="34" charset="0"/>
                <a:cs typeface="Open Sans" panose="020B0606030504020204" pitchFamily="34" charset="0"/>
              </a:rPr>
              <a:t>at the Friedrich </a:t>
            </a:r>
            <a:r>
              <a:rPr lang="en-US" sz="1300" dirty="0" err="1">
                <a:latin typeface="+mn-lt"/>
                <a:ea typeface="Open Sans" panose="020B0606030504020204" pitchFamily="34" charset="0"/>
                <a:cs typeface="Open Sans" panose="020B0606030504020204" pitchFamily="34" charset="0"/>
              </a:rPr>
              <a:t>Loeffler</a:t>
            </a:r>
            <a:r>
              <a:rPr lang="en-US" sz="1300" dirty="0">
                <a:latin typeface="+mn-lt"/>
                <a:ea typeface="Open Sans" panose="020B0606030504020204" pitchFamily="34" charset="0"/>
                <a:cs typeface="Open Sans" panose="020B0606030504020204" pitchFamily="34" charset="0"/>
              </a:rPr>
              <a:t> Institute </a:t>
            </a:r>
            <a:r>
              <a:rPr lang="de-DE" sz="1300" dirty="0">
                <a:latin typeface="+mn-lt"/>
                <a:ea typeface="Open Sans" panose="020B0606030504020204" pitchFamily="34" charset="0"/>
                <a:cs typeface="Open Sans" panose="020B0606030504020204" pitchFamily="34" charset="0"/>
              </a:rPr>
              <a:t>(Riems Island)</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05/2021: </a:t>
            </a:r>
            <a:r>
              <a:rPr lang="de-DE" sz="1300" dirty="0" err="1">
                <a:latin typeface="+mn-lt"/>
                <a:ea typeface="Open Sans" panose="020B0606030504020204" pitchFamily="34" charset="0"/>
                <a:cs typeface="Open Sans" panose="020B0606030504020204" pitchFamily="34" charset="0"/>
              </a:rPr>
              <a:t>Opportunities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and</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risks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of</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chemistry</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research</a:t>
            </a:r>
            <a:r>
              <a:rPr lang="de-DE" sz="1300" dirty="0">
                <a:latin typeface="+mn-lt"/>
                <a:ea typeface="Open Sans" panose="020B0606030504020204" pitchFamily="34" charset="0"/>
                <a:cs typeface="Open Sans" panose="020B0606030504020204" pitchFamily="34" charset="0"/>
              </a:rPr>
              <a:t> (online)</a:t>
            </a:r>
          </a:p>
          <a:p>
            <a:pPr>
              <a:lnSpc>
                <a:spcPct val="150000"/>
              </a:lnSpc>
            </a:pPr>
            <a:r>
              <a:rPr lang="de-DE" sz="1300" b="1" dirty="0">
                <a:latin typeface="+mn-lt"/>
                <a:ea typeface="Open Sans ExtraBold" panose="020B0606030504020204" pitchFamily="34" charset="0"/>
                <a:cs typeface="Open Sans ExtraBold" panose="020B0606030504020204" pitchFamily="34" charset="0"/>
              </a:rPr>
              <a:t>10/2021: </a:t>
            </a:r>
            <a:r>
              <a:rPr lang="de-DE" sz="1300" dirty="0" err="1">
                <a:latin typeface="+mn-lt"/>
                <a:ea typeface="Open Sans" panose="020B0606030504020204" pitchFamily="34" charset="0"/>
                <a:cs typeface="Open Sans" panose="020B0606030504020204" pitchFamily="34" charset="0"/>
              </a:rPr>
              <a:t>Biometrics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and</a:t>
            </a:r>
            <a:r>
              <a:rPr lang="de-DE" sz="1300" dirty="0">
                <a:latin typeface="+mn-lt"/>
                <a:ea typeface="Open Sans" panose="020B0606030504020204" pitchFamily="34" charset="0"/>
                <a:cs typeface="Open Sans" panose="020B0606030504020204" pitchFamily="34" charset="0"/>
              </a:rPr>
              <a:t> personal </a:t>
            </a:r>
            <a:r>
              <a:rPr lang="de-DE" sz="1300" dirty="0" err="1">
                <a:latin typeface="+mn-lt"/>
                <a:ea typeface="Open Sans" panose="020B0606030504020204" pitchFamily="34" charset="0"/>
                <a:cs typeface="Open Sans" panose="020B0606030504020204" pitchFamily="34" charset="0"/>
              </a:rPr>
              <a:t>rights</a:t>
            </a:r>
            <a:r>
              <a:rPr lang="de-DE" sz="1300" dirty="0">
                <a:latin typeface="+mn-lt"/>
                <a:ea typeface="Open Sans" panose="020B0606030504020204" pitchFamily="34" charset="0"/>
                <a:cs typeface="Open Sans" panose="020B0606030504020204" pitchFamily="34" charset="0"/>
              </a:rPr>
              <a:t> (Hannover)</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04/2022: </a:t>
            </a:r>
            <a:r>
              <a:rPr lang="de-DE" sz="1300" dirty="0">
                <a:latin typeface="+mn-lt"/>
                <a:ea typeface="Open Sans" panose="020B0606030504020204" pitchFamily="34" charset="0"/>
                <a:cs typeface="Open Sans" panose="020B0606030504020204" pitchFamily="34" charset="0"/>
              </a:rPr>
              <a:t>KEF Forum at </a:t>
            </a:r>
            <a:r>
              <a:rPr lang="de-DE" sz="1300" dirty="0" err="1">
                <a:latin typeface="+mn-lt"/>
                <a:ea typeface="Open Sans" panose="020B0606030504020204" pitchFamily="34" charset="0"/>
                <a:cs typeface="Open Sans" panose="020B0606030504020204" pitchFamily="34" charset="0"/>
              </a:rPr>
              <a:t>the</a:t>
            </a:r>
            <a:r>
              <a:rPr lang="de-DE" sz="1300" dirty="0">
                <a:latin typeface="+mn-lt"/>
                <a:ea typeface="Open Sans" panose="020B0606030504020204" pitchFamily="34" charset="0"/>
                <a:cs typeface="Open Sans" panose="020B0606030504020204" pitchFamily="34" charset="0"/>
              </a:rPr>
              <a:t> German </a:t>
            </a:r>
            <a:r>
              <a:rPr lang="de-DE" sz="1300" dirty="0" err="1">
                <a:latin typeface="+mn-lt"/>
                <a:ea typeface="Open Sans" panose="020B0606030504020204" pitchFamily="34" charset="0"/>
                <a:cs typeface="Open Sans" panose="020B0606030504020204" pitchFamily="34" charset="0"/>
              </a:rPr>
              <a:t>Electron</a:t>
            </a:r>
            <a:r>
              <a:rPr lang="de-DE" sz="1300" dirty="0">
                <a:latin typeface="+mn-lt"/>
                <a:ea typeface="Open Sans" panose="020B0606030504020204" pitchFamily="34" charset="0"/>
                <a:cs typeface="Open Sans" panose="020B0606030504020204" pitchFamily="34" charset="0"/>
              </a:rPr>
              <a:t> Synchrotron (DESY) (Hamburg)</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05/2023:</a:t>
            </a:r>
            <a:r>
              <a:rPr lang="de-DE" sz="1300" dirty="0">
                <a:latin typeface="+mn-lt"/>
                <a:ea typeface="Open Sans" panose="020B0606030504020204" pitchFamily="34" charset="0"/>
                <a:cs typeface="Open Sans" panose="020B0606030504020204" pitchFamily="34" charset="0"/>
              </a:rPr>
              <a:t> Brain-Computer Interfaces: Will </a:t>
            </a:r>
            <a:r>
              <a:rPr lang="de-DE" sz="1300" dirty="0" err="1">
                <a:latin typeface="+mn-lt"/>
                <a:ea typeface="Open Sans" panose="020B0606030504020204" pitchFamily="34" charset="0"/>
                <a:cs typeface="Open Sans" panose="020B0606030504020204" pitchFamily="34" charset="0"/>
              </a:rPr>
              <a:t>the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Boundaries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between</a:t>
            </a:r>
            <a:r>
              <a:rPr lang="de-DE" sz="1300" dirty="0">
                <a:latin typeface="+mn-lt"/>
                <a:ea typeface="Open Sans" panose="020B0606030504020204" pitchFamily="34" charset="0"/>
                <a:cs typeface="Open Sans" panose="020B0606030504020204" pitchFamily="34" charset="0"/>
              </a:rPr>
              <a:t> Man and </a:t>
            </a:r>
            <a:r>
              <a:rPr lang="de-DE" sz="1300" dirty="0" err="1">
                <a:latin typeface="+mn-lt"/>
                <a:ea typeface="Open Sans" panose="020B0606030504020204" pitchFamily="34" charset="0"/>
                <a:cs typeface="Open Sans" panose="020B0606030504020204" pitchFamily="34" charset="0"/>
              </a:rPr>
              <a:t>Machine</a:t>
            </a:r>
            <a:r>
              <a:rPr lang="de-DE" sz="1300" dirty="0">
                <a:latin typeface="+mn-lt"/>
                <a:ea typeface="Open Sans" panose="020B0606030504020204" pitchFamily="34" charset="0"/>
                <a:cs typeface="Open Sans" panose="020B0606030504020204" pitchFamily="34" charset="0"/>
              </a:rPr>
              <a:t> Soon Blur? (</a:t>
            </a:r>
            <a:r>
              <a:rPr lang="de-DE" sz="1300" dirty="0" err="1">
                <a:latin typeface="+mn-lt"/>
                <a:ea typeface="Open Sans" panose="020B0606030504020204" pitchFamily="34" charset="0"/>
                <a:cs typeface="Open Sans" panose="020B0606030504020204" pitchFamily="34" charset="0"/>
              </a:rPr>
              <a:t>Hanover</a:t>
            </a:r>
            <a:r>
              <a:rPr lang="de-DE" sz="1300" dirty="0">
                <a:latin typeface="+mn-lt"/>
                <a:ea typeface="Open Sans" panose="020B0606030504020204" pitchFamily="34" charset="0"/>
                <a:cs typeface="Open Sans" panose="020B0606030504020204" pitchFamily="34" charset="0"/>
              </a:rPr>
              <a:t>)</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06/2023:</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Raising</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awareness</a:t>
            </a:r>
            <a:r>
              <a:rPr lang="de-DE" sz="1300" dirty="0">
                <a:latin typeface="+mn-lt"/>
                <a:ea typeface="Open Sans" panose="020B0606030504020204" pitchFamily="34" charset="0"/>
                <a:cs typeface="Open Sans" panose="020B0606030504020204" pitchFamily="34" charset="0"/>
              </a:rPr>
              <a:t> and </a:t>
            </a:r>
            <a:r>
              <a:rPr lang="de-DE" sz="1300" dirty="0" err="1">
                <a:latin typeface="+mn-lt"/>
                <a:ea typeface="Open Sans" panose="020B0606030504020204" pitchFamily="34" charset="0"/>
                <a:cs typeface="Open Sans" panose="020B0606030504020204" pitchFamily="34" charset="0"/>
              </a:rPr>
              <a:t>building</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competencies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for</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ethics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of</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security</a:t>
            </a:r>
            <a:r>
              <a:rPr lang="de-DE" sz="1300" dirty="0">
                <a:latin typeface="+mn-lt"/>
                <a:ea typeface="Open Sans" panose="020B0606030504020204" pitchFamily="34" charset="0"/>
                <a:cs typeface="Open Sans" panose="020B0606030504020204" pitchFamily="34" charset="0"/>
              </a:rPr>
              <a:t>-relevant </a:t>
            </a:r>
            <a:r>
              <a:rPr lang="de-DE" sz="1300" dirty="0" err="1">
                <a:latin typeface="+mn-lt"/>
                <a:ea typeface="Open Sans" panose="020B0606030504020204" pitchFamily="34" charset="0"/>
                <a:cs typeface="Open Sans" panose="020B0606030504020204" pitchFamily="34" charset="0"/>
              </a:rPr>
              <a:t>research</a:t>
            </a:r>
            <a:r>
              <a:rPr lang="de-DE" sz="1300" dirty="0">
                <a:latin typeface="+mn-lt"/>
                <a:ea typeface="Open Sans" panose="020B0606030504020204" pitchFamily="34" charset="0"/>
                <a:cs typeface="Open Sans" panose="020B0606030504020204" pitchFamily="34" charset="0"/>
              </a:rPr>
              <a:t> (dual </a:t>
            </a:r>
            <a:r>
              <a:rPr lang="de-DE" sz="1300" dirty="0" err="1">
                <a:latin typeface="+mn-lt"/>
                <a:ea typeface="Open Sans" panose="020B0606030504020204" pitchFamily="34" charset="0"/>
                <a:cs typeface="Open Sans" panose="020B0606030504020204" pitchFamily="34" charset="0"/>
              </a:rPr>
              <a:t>use</a:t>
            </a:r>
            <a:r>
              <a:rPr lang="de-DE" sz="1300" dirty="0">
                <a:latin typeface="+mn-lt"/>
                <a:ea typeface="Open Sans" panose="020B0606030504020204" pitchFamily="34" charset="0"/>
                <a:cs typeface="Open Sans" panose="020B0606030504020204" pitchFamily="34" charset="0"/>
              </a:rPr>
              <a:t>) in </a:t>
            </a:r>
            <a:r>
              <a:rPr lang="de-DE" sz="1300" dirty="0" err="1">
                <a:latin typeface="+mn-lt"/>
                <a:ea typeface="Open Sans" panose="020B0606030504020204" pitchFamily="34" charset="0"/>
                <a:cs typeface="Open Sans" panose="020B0606030504020204" pitchFamily="34" charset="0"/>
              </a:rPr>
              <a:t>teaching</a:t>
            </a:r>
            <a:r>
              <a:rPr lang="de-DE" sz="1300" dirty="0">
                <a:latin typeface="+mn-lt"/>
                <a:ea typeface="Open Sans" panose="020B0606030504020204" pitchFamily="34" charset="0"/>
                <a:cs typeface="Open Sans" panose="020B0606030504020204" pitchFamily="34" charset="0"/>
              </a:rPr>
              <a:t> – </a:t>
            </a:r>
            <a:r>
              <a:rPr lang="de-DE" sz="1300" dirty="0" err="1">
                <a:latin typeface="+mn-lt"/>
                <a:ea typeface="Open Sans" panose="020B0606030504020204" pitchFamily="34" charset="0"/>
                <a:cs typeface="Open Sans" panose="020B0606030504020204" pitchFamily="34" charset="0"/>
              </a:rPr>
              <a:t>theories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methods</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good</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practices</a:t>
            </a:r>
            <a:r>
              <a:rPr lang="de-DE" sz="1300" dirty="0">
                <a:latin typeface="+mn-lt"/>
                <a:ea typeface="Open Sans" panose="020B0606030504020204" pitchFamily="34" charset="0"/>
                <a:cs typeface="Open Sans" panose="020B0606030504020204" pitchFamily="34" charset="0"/>
              </a:rPr>
              <a:t> (Berlin)</a:t>
            </a:r>
          </a:p>
          <a:p>
            <a:pPr>
              <a:lnSpc>
                <a:spcPct val="150000"/>
              </a:lnSpc>
            </a:pPr>
            <a:endParaRPr lang="de-DE" sz="1300" dirty="0">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0636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196737" y="140925"/>
            <a:ext cx="8654624" cy="907200"/>
          </a:xfrm>
        </p:spPr>
        <p:txBody>
          <a:bodyPr>
            <a:normAutofit/>
          </a:bodyPr>
          <a:lstStyle/>
          <a:p>
            <a:r>
              <a:rPr lang="en-US" dirty="0"/>
              <a:t> Joint Committee surveys on the work of the KEFs</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21009" y="1190348"/>
            <a:ext cx="8006922" cy="35203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400" b="1" dirty="0" err="1">
                <a:latin typeface="Open Sans ExtraBold"/>
                <a:ea typeface="Open Sans ExtraBold"/>
                <a:cs typeface="Open Sans ExtraBold"/>
              </a:rPr>
              <a:t>Aim</a:t>
            </a:r>
            <a:r>
              <a:rPr lang="de-DE" sz="1400" b="1" dirty="0">
                <a:latin typeface="Open Sans ExtraBold"/>
                <a:ea typeface="Open Sans ExtraBold"/>
                <a:cs typeface="Open Sans ExtraBold"/>
              </a:rPr>
              <a:t> </a:t>
            </a:r>
            <a:r>
              <a:rPr lang="de-DE" sz="1400" b="1" dirty="0" err="1">
                <a:latin typeface="Open Sans ExtraBold"/>
                <a:ea typeface="Open Sans ExtraBold"/>
                <a:cs typeface="Open Sans ExtraBold"/>
              </a:rPr>
              <a:t>of</a:t>
            </a:r>
            <a:r>
              <a:rPr lang="de-DE" sz="1400" b="1" dirty="0">
                <a:latin typeface="Open Sans ExtraBold"/>
                <a:ea typeface="Open Sans ExtraBold"/>
                <a:cs typeface="Open Sans ExtraBold"/>
              </a:rPr>
              <a:t> </a:t>
            </a:r>
            <a:r>
              <a:rPr lang="de-DE" sz="1400" b="1" dirty="0" err="1">
                <a:latin typeface="Open Sans ExtraBold"/>
                <a:ea typeface="Open Sans ExtraBold"/>
                <a:cs typeface="Open Sans ExtraBold"/>
              </a:rPr>
              <a:t>the</a:t>
            </a:r>
            <a:r>
              <a:rPr lang="de-DE" sz="1400" b="1" dirty="0">
                <a:latin typeface="Open Sans ExtraBold"/>
                <a:ea typeface="Open Sans ExtraBold"/>
                <a:cs typeface="Open Sans ExtraBold"/>
              </a:rPr>
              <a:t> </a:t>
            </a:r>
            <a:r>
              <a:rPr lang="de-DE" sz="1400" b="1" dirty="0" err="1">
                <a:latin typeface="Open Sans ExtraBold"/>
                <a:ea typeface="Open Sans ExtraBold"/>
                <a:cs typeface="Open Sans ExtraBold"/>
              </a:rPr>
              <a:t>surveys</a:t>
            </a:r>
            <a:r>
              <a:rPr lang="de-DE" sz="1400" b="1" dirty="0">
                <a:latin typeface="Open Sans ExtraBold"/>
                <a:ea typeface="Open Sans ExtraBold"/>
                <a:cs typeface="Open Sans ExtraBold"/>
              </a:rPr>
              <a:t> (2016/17; 2018/19; 2020/21):</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Overview of the status of implementation of the recommendations “Scientific Freedom and Scientific Responsibility</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Strengthening discussion and exchange between research institutions and the Joint Committee</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Ø"/>
            </a:pPr>
            <a:r>
              <a:rPr lang="en-US" sz="1400" dirty="0">
                <a:latin typeface="Open Sans" panose="020B0606030504020204" pitchFamily="34" charset="0"/>
                <a:ea typeface="Open Sans" panose="020B0606030504020204" pitchFamily="34" charset="0"/>
                <a:cs typeface="Open Sans" panose="020B0606030504020204" pitchFamily="34" charset="0"/>
              </a:rPr>
              <a:t>Improving assistance by the Joint Committee</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de-DE" sz="1400" b="1" dirty="0">
                <a:latin typeface="Open Sans ExtraBold"/>
                <a:ea typeface="Open Sans ExtraBold"/>
                <a:cs typeface="Open Sans ExtraBold"/>
              </a:rPr>
              <a:t>Questions </a:t>
            </a:r>
            <a:r>
              <a:rPr lang="de-DE" sz="1400" b="1" dirty="0" err="1">
                <a:latin typeface="Open Sans ExtraBold"/>
                <a:ea typeface="Open Sans ExtraBold"/>
                <a:cs typeface="Open Sans ExtraBold"/>
              </a:rPr>
              <a:t>about</a:t>
            </a:r>
            <a:r>
              <a:rPr lang="de-DE" sz="1400" b="1" dirty="0">
                <a:latin typeface="Open Sans ExtraBold"/>
                <a:ea typeface="Open Sans ExtraBold"/>
                <a:cs typeface="Open Sans ExtraBold"/>
              </a:rPr>
              <a:t>:</a:t>
            </a:r>
          </a:p>
          <a:p>
            <a:pPr marL="285750" indent="-285750">
              <a:lnSpc>
                <a:spcPct val="150000"/>
              </a:lnSpc>
              <a:buFont typeface="Arial" panose="020B0604020202020204" pitchFamily="34" charset="0"/>
              <a:buChar char="•"/>
            </a:pPr>
            <a:r>
              <a:rPr lang="de-DE" sz="1400" dirty="0" err="1">
                <a:latin typeface="Open Sans" panose="020B0606030504020204" pitchFamily="34" charset="0"/>
                <a:ea typeface="Open Sans" panose="020B0606030504020204" pitchFamily="34" charset="0"/>
                <a:cs typeface="Open Sans" panose="020B0606030504020204" pitchFamily="34" charset="0"/>
              </a:rPr>
              <a:t>Responsibilities</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err="1">
                <a:latin typeface="Open Sans" panose="020B0606030504020204" pitchFamily="34" charset="0"/>
                <a:ea typeface="Open Sans" panose="020B0606030504020204" pitchFamily="34" charset="0"/>
                <a:cs typeface="Open Sans" panose="020B0606030504020204" pitchFamily="34" charset="0"/>
              </a:rPr>
              <a:t>for</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err="1">
                <a:latin typeface="Open Sans" panose="020B0606030504020204" pitchFamily="34" charset="0"/>
                <a:ea typeface="Open Sans" panose="020B0606030504020204" pitchFamily="34" charset="0"/>
                <a:cs typeface="Open Sans" panose="020B0606030504020204" pitchFamily="34" charset="0"/>
              </a:rPr>
              <a:t>security</a:t>
            </a:r>
            <a:r>
              <a:rPr lang="de-DE" sz="1400" dirty="0">
                <a:latin typeface="Open Sans" panose="020B0606030504020204" pitchFamily="34" charset="0"/>
                <a:ea typeface="Open Sans" panose="020B0606030504020204" pitchFamily="34" charset="0"/>
                <a:cs typeface="Open Sans" panose="020B0606030504020204" pitchFamily="34" charset="0"/>
              </a:rPr>
              <a:t>-relevant </a:t>
            </a:r>
            <a:r>
              <a:rPr lang="de-DE" sz="1400" dirty="0" err="1">
                <a:latin typeface="Open Sans" panose="020B0606030504020204" pitchFamily="34" charset="0"/>
                <a:ea typeface="Open Sans" panose="020B0606030504020204" pitchFamily="34" charset="0"/>
                <a:cs typeface="Open Sans" panose="020B0606030504020204" pitchFamily="34" charset="0"/>
              </a:rPr>
              <a:t>research</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Working methods and composition of the committees</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Cases discussed and justifications for respective votes</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Awareness-raising measures on security-relevant research</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8204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66157" y="210878"/>
            <a:ext cx="8574680" cy="907200"/>
          </a:xfrm>
        </p:spPr>
        <p:txBody>
          <a:bodyPr>
            <a:normAutofit/>
          </a:bodyPr>
          <a:lstStyle/>
          <a:p>
            <a:r>
              <a:rPr lang="en-US" sz="2400" dirty="0"/>
              <a:t>Feedback from the contact persons on the handling of security-relevant research</a:t>
            </a:r>
            <a:endParaRPr lang="de-DE" sz="2400" dirty="0"/>
          </a:p>
        </p:txBody>
      </p:sp>
      <p:pic>
        <p:nvPicPr>
          <p:cNvPr id="6" name="Grafik 5">
            <a:extLst>
              <a:ext uri="{FF2B5EF4-FFF2-40B4-BE49-F238E27FC236}">
                <a16:creationId xmlns:a16="http://schemas.microsoft.com/office/drawing/2014/main" id="{DBCFDC0E-0AC9-9812-ABA8-D1629C5C9AD3}"/>
              </a:ext>
            </a:extLst>
          </p:cNvPr>
          <p:cNvPicPr>
            <a:picLocks noChangeAspect="1"/>
          </p:cNvPicPr>
          <p:nvPr/>
        </p:nvPicPr>
        <p:blipFill>
          <a:blip r:embed="rId3"/>
          <a:stretch>
            <a:fillRect/>
          </a:stretch>
        </p:blipFill>
        <p:spPr>
          <a:xfrm>
            <a:off x="2265405" y="1024612"/>
            <a:ext cx="4998216" cy="3547387"/>
          </a:xfrm>
          <a:prstGeom prst="rect">
            <a:avLst/>
          </a:prstGeom>
        </p:spPr>
      </p:pic>
      <p:sp>
        <p:nvSpPr>
          <p:cNvPr id="7" name="Textfeld 6">
            <a:extLst>
              <a:ext uri="{FF2B5EF4-FFF2-40B4-BE49-F238E27FC236}">
                <a16:creationId xmlns:a16="http://schemas.microsoft.com/office/drawing/2014/main" id="{97B5C05A-58E3-086A-4AD3-1478AA0C943F}"/>
              </a:ext>
            </a:extLst>
          </p:cNvPr>
          <p:cNvSpPr txBox="1"/>
          <p:nvPr/>
        </p:nvSpPr>
        <p:spPr>
          <a:xfrm>
            <a:off x="2265405" y="4571999"/>
            <a:ext cx="4950139"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Open Sans" panose="020B0606030504020204" pitchFamily="34" charset="0"/>
                <a:ea typeface="Open Sans" panose="020B0606030504020204" pitchFamily="34" charset="0"/>
                <a:cs typeface="Open Sans" panose="020B0606030504020204" pitchFamily="34" charset="0"/>
              </a:rPr>
              <a:t>Feedback from the contact persons on the handling of security-relevant research</a:t>
            </a:r>
            <a:r>
              <a:rPr lang="de-DE" sz="800" dirty="0">
                <a:latin typeface="Open Sans" panose="020B0606030504020204" pitchFamily="34" charset="0"/>
                <a:ea typeface="Open Sans" panose="020B0606030504020204" pitchFamily="34" charset="0"/>
                <a:cs typeface="Open Sans" panose="020B0606030504020204" pitchFamily="34" charset="0"/>
              </a:rPr>
              <a:t>(N=157) 11.10.2023</a:t>
            </a:r>
          </a:p>
        </p:txBody>
      </p:sp>
    </p:spTree>
    <p:extLst>
      <p:ext uri="{BB962C8B-B14F-4D97-AF65-F5344CB8AC3E}">
        <p14:creationId xmlns:p14="http://schemas.microsoft.com/office/powerpoint/2010/main" val="1413147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641825" y="4350481"/>
            <a:ext cx="5823344" cy="523220"/>
          </a:xfrm>
          <a:prstGeom prst="rect">
            <a:avLst/>
          </a:prstGeom>
          <a:noFill/>
        </p:spPr>
        <p:txBody>
          <a:bodyPr wrap="square" rtlCol="0">
            <a:spAutoFit/>
          </a:bodyPr>
          <a:lstStyle/>
          <a:p>
            <a:r>
              <a:rPr lang="en-US" sz="1400" dirty="0">
                <a:latin typeface="Open Sans ExtraBold" panose="020B0604020202020204" charset="0"/>
                <a:ea typeface="Open Sans ExtraBold" panose="020B0604020202020204" charset="0"/>
                <a:cs typeface="Open Sans ExtraBold" panose="020B0604020202020204" charset="0"/>
              </a:rPr>
              <a:t>Between 2016 and 2021, a total of 94 potentially security-relevant cases were discussed in the KEFs</a:t>
            </a:r>
            <a:endParaRPr lang="de-DE" sz="1400" dirty="0">
              <a:latin typeface="Open Sans ExtraBold" panose="020B0604020202020204" charset="0"/>
              <a:ea typeface="Open Sans ExtraBold" panose="020B0604020202020204" charset="0"/>
              <a:cs typeface="Open Sans ExtraBold" panose="020B0604020202020204" charset="0"/>
            </a:endParaRPr>
          </a:p>
        </p:txBody>
      </p:sp>
      <p:sp>
        <p:nvSpPr>
          <p:cNvPr id="10" name="Titel 2">
            <a:extLst>
              <a:ext uri="{FF2B5EF4-FFF2-40B4-BE49-F238E27FC236}">
                <a16:creationId xmlns:a16="http://schemas.microsoft.com/office/drawing/2014/main" id="{EB761585-A809-F245-A821-DF7E93F38AFC}"/>
              </a:ext>
            </a:extLst>
          </p:cNvPr>
          <p:cNvSpPr txBox="1">
            <a:spLocks/>
          </p:cNvSpPr>
          <p:nvPr/>
        </p:nvSpPr>
        <p:spPr>
          <a:xfrm>
            <a:off x="266157" y="210878"/>
            <a:ext cx="8574680" cy="90720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sz="2400" dirty="0"/>
              <a:t>Feedback from the contact persons on the handling of security-relevant research</a:t>
            </a:r>
            <a:endParaRPr lang="de-DE" sz="2400" dirty="0"/>
          </a:p>
        </p:txBody>
      </p:sp>
      <p:pic>
        <p:nvPicPr>
          <p:cNvPr id="11" name="Grafik 10"/>
          <p:cNvPicPr>
            <a:picLocks noChangeAspect="1"/>
          </p:cNvPicPr>
          <p:nvPr/>
        </p:nvPicPr>
        <p:blipFill>
          <a:blip r:embed="rId2"/>
          <a:stretch>
            <a:fillRect/>
          </a:stretch>
        </p:blipFill>
        <p:spPr>
          <a:xfrm>
            <a:off x="1525750" y="1236523"/>
            <a:ext cx="6055494" cy="3188607"/>
          </a:xfrm>
          <a:prstGeom prst="rect">
            <a:avLst/>
          </a:prstGeom>
        </p:spPr>
      </p:pic>
    </p:spTree>
    <p:extLst>
      <p:ext uri="{BB962C8B-B14F-4D97-AF65-F5344CB8AC3E}">
        <p14:creationId xmlns:p14="http://schemas.microsoft.com/office/powerpoint/2010/main" val="379162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A00E1D2-6F50-EA2A-3095-A924A72C89F7}"/>
              </a:ext>
            </a:extLst>
          </p:cNvPr>
          <p:cNvSpPr/>
          <p:nvPr/>
        </p:nvSpPr>
        <p:spPr>
          <a:xfrm>
            <a:off x="4763" y="3178623"/>
            <a:ext cx="9144000" cy="1761468"/>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de-DE">
              <a:solidFill>
                <a:schemeClr val="tx1"/>
              </a:solidFill>
            </a:endParaRPr>
          </a:p>
        </p:txBody>
      </p:sp>
      <p:sp>
        <p:nvSpPr>
          <p:cNvPr id="5" name="Rechteck 4">
            <a:extLst>
              <a:ext uri="{FF2B5EF4-FFF2-40B4-BE49-F238E27FC236}">
                <a16:creationId xmlns:a16="http://schemas.microsoft.com/office/drawing/2014/main" id="{F3239CF5-CAA0-818B-1626-0B56D1D1B418}"/>
              </a:ext>
            </a:extLst>
          </p:cNvPr>
          <p:cNvSpPr/>
          <p:nvPr/>
        </p:nvSpPr>
        <p:spPr>
          <a:xfrm>
            <a:off x="446012" y="1656807"/>
            <a:ext cx="8407702" cy="3293209"/>
          </a:xfrm>
          <a:prstGeom prst="rect">
            <a:avLst/>
          </a:prstGeom>
        </p:spPr>
        <p:txBody>
          <a:bodyPr wrap="square">
            <a:spAutoFit/>
          </a:bodyPr>
          <a:lstStyle/>
          <a:p>
            <a:pPr fontAlgn="base">
              <a:spcAft>
                <a:spcPts val="600"/>
              </a:spcAft>
            </a:pPr>
            <a:r>
              <a:rPr lang="de-DE" b="1" dirty="0" err="1">
                <a:solidFill>
                  <a:srgbClr val="000000"/>
                </a:solidFill>
              </a:rPr>
              <a:t>Approved</a:t>
            </a:r>
            <a:r>
              <a:rPr lang="de-DE" b="1" dirty="0">
                <a:solidFill>
                  <a:srgbClr val="000000"/>
                </a:solidFill>
              </a:rPr>
              <a:t> (66x): </a:t>
            </a:r>
            <a:r>
              <a:rPr lang="de-DE" dirty="0" err="1">
                <a:solidFill>
                  <a:srgbClr val="000000"/>
                </a:solidFill>
              </a:rPr>
              <a:t>purely</a:t>
            </a:r>
            <a:r>
              <a:rPr lang="de-DE" dirty="0">
                <a:solidFill>
                  <a:srgbClr val="000000"/>
                </a:solidFill>
              </a:rPr>
              <a:t> </a:t>
            </a:r>
            <a:r>
              <a:rPr lang="de-DE" dirty="0" err="1">
                <a:solidFill>
                  <a:srgbClr val="000000"/>
                </a:solidFill>
              </a:rPr>
              <a:t>basic</a:t>
            </a:r>
            <a:r>
              <a:rPr lang="de-DE" dirty="0">
                <a:solidFill>
                  <a:srgbClr val="000000"/>
                </a:solidFill>
              </a:rPr>
              <a:t> </a:t>
            </a:r>
            <a:r>
              <a:rPr lang="de-DE" dirty="0" err="1">
                <a:solidFill>
                  <a:srgbClr val="000000"/>
                </a:solidFill>
              </a:rPr>
              <a:t>research</a:t>
            </a:r>
            <a:r>
              <a:rPr lang="de-DE" dirty="0">
                <a:solidFill>
                  <a:srgbClr val="000000"/>
                </a:solidFill>
              </a:rPr>
              <a:t>, </a:t>
            </a:r>
            <a:r>
              <a:rPr lang="de-DE" dirty="0" err="1">
                <a:solidFill>
                  <a:srgbClr val="000000"/>
                </a:solidFill>
              </a:rPr>
              <a:t>clear</a:t>
            </a:r>
            <a:r>
              <a:rPr lang="de-DE" dirty="0">
                <a:solidFill>
                  <a:srgbClr val="000000"/>
                </a:solidFill>
              </a:rPr>
              <a:t> </a:t>
            </a:r>
            <a:r>
              <a:rPr lang="de-DE" dirty="0" err="1">
                <a:solidFill>
                  <a:srgbClr val="000000"/>
                </a:solidFill>
              </a:rPr>
              <a:t>benefit</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civil</a:t>
            </a:r>
            <a:r>
              <a:rPr lang="de-DE" dirty="0">
                <a:solidFill>
                  <a:srgbClr val="000000"/>
                </a:solidFill>
              </a:rPr>
              <a:t> </a:t>
            </a:r>
            <a:r>
              <a:rPr lang="de-DE" dirty="0" err="1">
                <a:solidFill>
                  <a:srgbClr val="000000"/>
                </a:solidFill>
              </a:rPr>
              <a:t>society</a:t>
            </a:r>
            <a:r>
              <a:rPr lang="de-DE" dirty="0">
                <a:solidFill>
                  <a:srgbClr val="000000"/>
                </a:solidFill>
              </a:rPr>
              <a:t> </a:t>
            </a:r>
            <a:r>
              <a:rPr lang="de-DE" dirty="0" err="1">
                <a:solidFill>
                  <a:srgbClr val="000000"/>
                </a:solidFill>
              </a:rPr>
              <a:t>expected</a:t>
            </a:r>
            <a:r>
              <a:rPr lang="de-DE" dirty="0">
                <a:solidFill>
                  <a:srgbClr val="000000"/>
                </a:solidFill>
              </a:rPr>
              <a:t> </a:t>
            </a:r>
            <a:r>
              <a:rPr lang="de-DE" dirty="0" err="1">
                <a:solidFill>
                  <a:srgbClr val="000000"/>
                </a:solidFill>
              </a:rPr>
              <a:t>or</a:t>
            </a:r>
            <a:r>
              <a:rPr lang="de-DE" dirty="0">
                <a:solidFill>
                  <a:srgbClr val="000000"/>
                </a:solidFill>
              </a:rPr>
              <a:t> potential </a:t>
            </a:r>
            <a:r>
              <a:rPr lang="de-DE" dirty="0" err="1">
                <a:solidFill>
                  <a:srgbClr val="000000"/>
                </a:solidFill>
              </a:rPr>
              <a:t>for</a:t>
            </a:r>
            <a:r>
              <a:rPr lang="de-DE" dirty="0">
                <a:solidFill>
                  <a:srgbClr val="000000"/>
                </a:solidFill>
              </a:rPr>
              <a:t> </a:t>
            </a:r>
            <a:r>
              <a:rPr lang="de-DE" dirty="0" err="1">
                <a:solidFill>
                  <a:srgbClr val="000000"/>
                </a:solidFill>
              </a:rPr>
              <a:t>misuse</a:t>
            </a:r>
            <a:r>
              <a:rPr lang="de-DE" dirty="0">
                <a:solidFill>
                  <a:srgbClr val="000000"/>
                </a:solidFill>
              </a:rPr>
              <a:t> </a:t>
            </a:r>
            <a:r>
              <a:rPr lang="de-DE" dirty="0" err="1">
                <a:solidFill>
                  <a:srgbClr val="000000"/>
                </a:solidFill>
              </a:rPr>
              <a:t>lower</a:t>
            </a:r>
            <a:r>
              <a:rPr lang="de-DE" dirty="0">
                <a:solidFill>
                  <a:srgbClr val="000000"/>
                </a:solidFill>
              </a:rPr>
              <a:t> </a:t>
            </a:r>
            <a:r>
              <a:rPr lang="de-DE" dirty="0" err="1">
                <a:solidFill>
                  <a:srgbClr val="000000"/>
                </a:solidFill>
              </a:rPr>
              <a:t>than</a:t>
            </a:r>
            <a:r>
              <a:rPr lang="de-DE" dirty="0">
                <a:solidFill>
                  <a:srgbClr val="000000"/>
                </a:solidFill>
              </a:rPr>
              <a:t> </a:t>
            </a:r>
            <a:r>
              <a:rPr lang="de-DE" dirty="0" err="1">
                <a:solidFill>
                  <a:srgbClr val="000000"/>
                </a:solidFill>
              </a:rPr>
              <a:t>for</a:t>
            </a:r>
            <a:r>
              <a:rPr lang="de-DE" dirty="0">
                <a:solidFill>
                  <a:srgbClr val="000000"/>
                </a:solidFill>
              </a:rPr>
              <a:t> </a:t>
            </a:r>
            <a:r>
              <a:rPr lang="de-DE" dirty="0" err="1">
                <a:solidFill>
                  <a:srgbClr val="000000"/>
                </a:solidFill>
              </a:rPr>
              <a:t>beneficial</a:t>
            </a:r>
            <a:r>
              <a:rPr lang="de-DE" dirty="0">
                <a:solidFill>
                  <a:srgbClr val="000000"/>
                </a:solidFill>
              </a:rPr>
              <a:t> </a:t>
            </a:r>
            <a:r>
              <a:rPr lang="de-DE" dirty="0" err="1">
                <a:solidFill>
                  <a:srgbClr val="000000"/>
                </a:solidFill>
              </a:rPr>
              <a:t>application</a:t>
            </a:r>
            <a:r>
              <a:rPr lang="de-DE" dirty="0">
                <a:solidFill>
                  <a:srgbClr val="000000"/>
                </a:solidFill>
              </a:rPr>
              <a:t>, </a:t>
            </a:r>
            <a:r>
              <a:rPr lang="de-DE" dirty="0" err="1">
                <a:solidFill>
                  <a:srgbClr val="000000"/>
                </a:solidFill>
              </a:rPr>
              <a:t>adequate</a:t>
            </a:r>
            <a:r>
              <a:rPr lang="de-DE" dirty="0">
                <a:solidFill>
                  <a:srgbClr val="000000"/>
                </a:solidFill>
              </a:rPr>
              <a:t> </a:t>
            </a:r>
            <a:r>
              <a:rPr lang="de-DE" dirty="0" err="1">
                <a:solidFill>
                  <a:srgbClr val="000000"/>
                </a:solidFill>
              </a:rPr>
              <a:t>ethical</a:t>
            </a:r>
            <a:r>
              <a:rPr lang="de-DE" dirty="0">
                <a:solidFill>
                  <a:srgbClr val="000000"/>
                </a:solidFill>
              </a:rPr>
              <a:t> </a:t>
            </a:r>
            <a:r>
              <a:rPr lang="de-DE" dirty="0" err="1">
                <a:solidFill>
                  <a:srgbClr val="000000"/>
                </a:solidFill>
              </a:rPr>
              <a:t>monitoring</a:t>
            </a:r>
            <a:r>
              <a:rPr lang="de-DE" dirty="0">
                <a:solidFill>
                  <a:srgbClr val="000000"/>
                </a:solidFill>
              </a:rPr>
              <a:t> </a:t>
            </a:r>
            <a:r>
              <a:rPr lang="de-DE" dirty="0" err="1">
                <a:solidFill>
                  <a:srgbClr val="000000"/>
                </a:solidFill>
              </a:rPr>
              <a:t>secured</a:t>
            </a:r>
            <a:endParaRPr lang="en-US" sz="400" dirty="0"/>
          </a:p>
          <a:p>
            <a:pPr fontAlgn="base">
              <a:spcAft>
                <a:spcPts val="600"/>
              </a:spcAft>
            </a:pPr>
            <a:r>
              <a:rPr lang="de-DE" b="1" dirty="0" err="1">
                <a:solidFill>
                  <a:srgbClr val="000000"/>
                </a:solidFill>
              </a:rPr>
              <a:t>Conditionally</a:t>
            </a:r>
            <a:r>
              <a:rPr lang="de-DE" b="1" dirty="0">
                <a:solidFill>
                  <a:srgbClr val="000000"/>
                </a:solidFill>
              </a:rPr>
              <a:t> </a:t>
            </a:r>
            <a:r>
              <a:rPr lang="de-DE" b="1" dirty="0" err="1">
                <a:solidFill>
                  <a:srgbClr val="000000"/>
                </a:solidFill>
              </a:rPr>
              <a:t>approved</a:t>
            </a:r>
            <a:r>
              <a:rPr lang="de-DE" b="1" dirty="0">
                <a:solidFill>
                  <a:srgbClr val="000000"/>
                </a:solidFill>
              </a:rPr>
              <a:t> (21x): </a:t>
            </a:r>
            <a:r>
              <a:rPr lang="en-US" dirty="0">
                <a:solidFill>
                  <a:srgbClr val="000000"/>
                </a:solidFill>
              </a:rPr>
              <a:t>Educational measures, regulation of public relations, regular reporting to the KEF, further preventive requirements for risk reduction (e.g. cooperation agreement, improved data security, regular independent review).</a:t>
            </a:r>
            <a:endParaRPr lang="de-DE" dirty="0">
              <a:solidFill>
                <a:srgbClr val="000000"/>
              </a:solidFill>
            </a:endParaRPr>
          </a:p>
          <a:p>
            <a:pPr fontAlgn="base"/>
            <a:r>
              <a:rPr lang="de-DE" b="1" dirty="0">
                <a:solidFill>
                  <a:srgbClr val="000000"/>
                </a:solidFill>
              </a:rPr>
              <a:t>Negative </a:t>
            </a:r>
            <a:r>
              <a:rPr lang="de-DE" b="1" dirty="0" err="1">
                <a:solidFill>
                  <a:srgbClr val="000000"/>
                </a:solidFill>
              </a:rPr>
              <a:t>votes</a:t>
            </a:r>
            <a:r>
              <a:rPr lang="de-DE" b="1" dirty="0">
                <a:solidFill>
                  <a:srgbClr val="000000"/>
                </a:solidFill>
              </a:rPr>
              <a:t> (7x):</a:t>
            </a:r>
            <a:r>
              <a:rPr lang="de-DE" dirty="0">
                <a:solidFill>
                  <a:srgbClr val="000000"/>
                </a:solidFill>
              </a:rPr>
              <a:t> </a:t>
            </a:r>
            <a:r>
              <a:rPr lang="en-US" dirty="0">
                <a:solidFill>
                  <a:srgbClr val="000000"/>
                </a:solidFill>
              </a:rPr>
              <a:t>Danger of dissemination of anti-constitutional information, no </a:t>
            </a:r>
            <a:r>
              <a:rPr lang="en-US" dirty="0" err="1">
                <a:solidFill>
                  <a:srgbClr val="000000"/>
                </a:solidFill>
              </a:rPr>
              <a:t>recognisable</a:t>
            </a:r>
            <a:r>
              <a:rPr lang="en-US" dirty="0">
                <a:solidFill>
                  <a:srgbClr val="000000"/>
                </a:solidFill>
              </a:rPr>
              <a:t> civilian benefit, military connections of a participating scientist from an authoritarian regime, sponsor with military connection and lack of clarity about non-disclosure obligations, violation of self-commitment (civil clause) of the research institution, indirect promotion of petroleum &amp; natural gas exploration through necessary data purchase</a:t>
            </a:r>
            <a:endParaRPr lang="de-DE" b="0" i="0" dirty="0">
              <a:effectLst/>
            </a:endParaRPr>
          </a:p>
        </p:txBody>
      </p:sp>
      <p:sp>
        <p:nvSpPr>
          <p:cNvPr id="6" name="Titel 2">
            <a:extLst>
              <a:ext uri="{FF2B5EF4-FFF2-40B4-BE49-F238E27FC236}">
                <a16:creationId xmlns:a16="http://schemas.microsoft.com/office/drawing/2014/main" id="{7B5B85DC-9020-1B21-1E47-7290878E9814}"/>
              </a:ext>
            </a:extLst>
          </p:cNvPr>
          <p:cNvSpPr txBox="1">
            <a:spLocks/>
          </p:cNvSpPr>
          <p:nvPr/>
        </p:nvSpPr>
        <p:spPr>
          <a:xfrm>
            <a:off x="446012" y="562214"/>
            <a:ext cx="8574680" cy="61963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sz="2400" dirty="0"/>
              <a:t>94 </a:t>
            </a:r>
            <a:r>
              <a:rPr lang="de-DE" sz="2400" dirty="0" err="1"/>
              <a:t>advisory</a:t>
            </a:r>
            <a:r>
              <a:rPr lang="de-DE" sz="2400" dirty="0"/>
              <a:t> </a:t>
            </a:r>
            <a:r>
              <a:rPr lang="de-DE" sz="2400" dirty="0" err="1"/>
              <a:t>votes</a:t>
            </a:r>
            <a:r>
              <a:rPr lang="de-DE" sz="2400" dirty="0"/>
              <a:t> </a:t>
            </a:r>
            <a:r>
              <a:rPr lang="de-DE" sz="2400" dirty="0" err="1"/>
              <a:t>of</a:t>
            </a:r>
            <a:r>
              <a:rPr lang="de-DE" sz="2400" dirty="0"/>
              <a:t> </a:t>
            </a:r>
            <a:r>
              <a:rPr lang="de-DE" sz="2400" dirty="0" err="1"/>
              <a:t>the</a:t>
            </a:r>
            <a:r>
              <a:rPr lang="de-DE" sz="2400" dirty="0"/>
              <a:t> KEFs (2016 – 2021)</a:t>
            </a:r>
          </a:p>
        </p:txBody>
      </p:sp>
    </p:spTree>
    <p:extLst>
      <p:ext uri="{BB962C8B-B14F-4D97-AF65-F5344CB8AC3E}">
        <p14:creationId xmlns:p14="http://schemas.microsoft.com/office/powerpoint/2010/main" val="10050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a:bodyPr>
          <a:lstStyle/>
          <a:p>
            <a:r>
              <a:rPr lang="en-US" dirty="0"/>
              <a:t>Recommendations for anchoring security-relevant research in teaching and education</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2082057"/>
            <a:ext cx="8006922" cy="249299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1800" b="1" dirty="0">
                <a:latin typeface="Open Sans ExtraBold" panose="020B0606030504020204" pitchFamily="34" charset="0"/>
                <a:ea typeface="Open Sans ExtraBold" panose="020B0606030504020204" pitchFamily="34" charset="0"/>
                <a:cs typeface="Open Sans ExtraBold" panose="020B0606030504020204" pitchFamily="34" charset="0"/>
              </a:rPr>
              <a:t>Bachelor's degree courses: </a:t>
            </a:r>
            <a:r>
              <a:rPr lang="en-US" sz="1800" dirty="0">
                <a:latin typeface="Open Sans" panose="020B0606030504020204" pitchFamily="34" charset="0"/>
                <a:ea typeface="Open Sans" panose="020B0606030504020204" pitchFamily="34" charset="0"/>
                <a:cs typeface="Open Sans" panose="020B0606030504020204" pitchFamily="34" charset="0"/>
              </a:rPr>
              <a:t>interdisciplinary overview courses on "good scientific practice" with reference to dual-use.</a:t>
            </a:r>
            <a:endParaRPr lang="de-DE" sz="18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de-DE" sz="1800" b="1" dirty="0" err="1">
                <a:latin typeface="Open Sans ExtraBold" panose="020B0606030504020204" pitchFamily="34" charset="0"/>
                <a:ea typeface="Open Sans ExtraBold" panose="020B0606030504020204" pitchFamily="34" charset="0"/>
                <a:cs typeface="Open Sans ExtraBold" panose="020B0606030504020204" pitchFamily="34" charset="0"/>
              </a:rPr>
              <a:t>Master‘s</a:t>
            </a: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800" b="1" dirty="0" err="1">
                <a:latin typeface="Open Sans ExtraBold" panose="020B0606030504020204" pitchFamily="34" charset="0"/>
                <a:ea typeface="Open Sans ExtraBold" panose="020B0606030504020204" pitchFamily="34" charset="0"/>
                <a:cs typeface="Open Sans ExtraBold" panose="020B0606030504020204" pitchFamily="34" charset="0"/>
              </a:rPr>
              <a:t>programmes</a:t>
            </a: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rPr>
              <a:t>subject-specific seminars on ethical issues and security-relevant cases in one's own discipline</a:t>
            </a:r>
            <a:endParaRPr lang="de-DE" sz="18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800" b="1" dirty="0">
                <a:latin typeface="Open Sans ExtraBold" panose="020B0606030504020204" pitchFamily="34" charset="0"/>
                <a:ea typeface="Open Sans ExtraBold" panose="020B0606030504020204" pitchFamily="34" charset="0"/>
                <a:cs typeface="Open Sans ExtraBold" panose="020B0606030504020204" pitchFamily="34" charset="0"/>
              </a:rPr>
              <a:t>Doctoral students &amp; post-docs: </a:t>
            </a:r>
            <a:r>
              <a:rPr lang="en-US" sz="1800" dirty="0">
                <a:latin typeface="Open Sans" panose="020B0606030504020204" pitchFamily="34" charset="0"/>
                <a:ea typeface="Open Sans" panose="020B0606030504020204" pitchFamily="34" charset="0"/>
                <a:cs typeface="Open Sans" panose="020B0606030504020204" pitchFamily="34" charset="0"/>
              </a:rPr>
              <a:t>staff training, summer schools, graduate schools for specific risks in research</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2113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a:bodyPr>
          <a:lstStyle/>
          <a:p>
            <a:r>
              <a:rPr lang="en-US" dirty="0"/>
              <a:t>Recommendations for anchoring security-relevant research in teaching and education</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60000" y="1628808"/>
            <a:ext cx="8288668" cy="276998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Good</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-Practice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winter</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term</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 2019/20 and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summer</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term</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 2020):</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University </a:t>
            </a:r>
            <a:r>
              <a:rPr lang="de-DE" sz="1500" u="sng" dirty="0" err="1">
                <a:latin typeface="Open Sans" panose="020B0606030504020204" pitchFamily="34" charset="0"/>
                <a:ea typeface="Open Sans" panose="020B0606030504020204" pitchFamily="34" charset="0"/>
                <a:cs typeface="Open Sans" panose="020B0606030504020204" pitchFamily="34" charset="0"/>
              </a:rPr>
              <a:t>of</a:t>
            </a:r>
            <a:r>
              <a:rPr lang="de-DE" sz="1500" u="sng" dirty="0">
                <a:latin typeface="Open Sans" panose="020B0606030504020204" pitchFamily="34" charset="0"/>
                <a:ea typeface="Open Sans" panose="020B0606030504020204" pitchFamily="34" charset="0"/>
                <a:cs typeface="Open Sans" panose="020B0606030504020204" pitchFamily="34" charset="0"/>
              </a:rPr>
              <a:t> </a:t>
            </a:r>
            <a:r>
              <a:rPr lang="de-DE" sz="1500" u="sng" dirty="0" err="1">
                <a:latin typeface="Open Sans" panose="020B0606030504020204" pitchFamily="34" charset="0"/>
                <a:ea typeface="Open Sans" panose="020B0606030504020204" pitchFamily="34" charset="0"/>
                <a:cs typeface="Open Sans" panose="020B0606030504020204" pitchFamily="34" charset="0"/>
              </a:rPr>
              <a:t>Tuebingen</a:t>
            </a:r>
            <a:r>
              <a:rPr lang="de-DE" sz="1500" u="sng" dirty="0">
                <a:latin typeface="Open Sans" panose="020B0606030504020204" pitchFamily="34" charset="0"/>
                <a:ea typeface="Open Sans" panose="020B0606030504020204" pitchFamily="34" charset="0"/>
                <a:cs typeface="Open Sans" panose="020B0606030504020204" pitchFamily="34" charset="0"/>
              </a:rPr>
              <a:t>: </a:t>
            </a:r>
            <a:r>
              <a:rPr lang="de-DE" sz="1500" dirty="0">
                <a:latin typeface="Open Sans" panose="020B0606030504020204" pitchFamily="34" charset="0"/>
                <a:ea typeface="Open Sans" panose="020B0606030504020204" pitchFamily="34" charset="0"/>
                <a:cs typeface="Open Sans" panose="020B0606030504020204" pitchFamily="34" charset="0"/>
              </a:rPr>
              <a:t>Bachelor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Science </a:t>
            </a:r>
            <a:r>
              <a:rPr lang="de-DE" sz="1500" dirty="0" err="1">
                <a:latin typeface="Open Sans" panose="020B0606030504020204" pitchFamily="34" charset="0"/>
                <a:ea typeface="Open Sans" panose="020B0606030504020204" pitchFamily="34" charset="0"/>
                <a:cs typeface="Open Sans" panose="020B0606030504020204" pitchFamily="34" charset="0"/>
              </a:rPr>
              <a:t>Biology</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compulsory</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module</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Bioethics</a:t>
            </a:r>
            <a:r>
              <a:rPr lang="de-DE" sz="1500" dirty="0">
                <a:latin typeface="Open Sans" panose="020B0606030504020204" pitchFamily="34" charset="0"/>
                <a:ea typeface="Open Sans" panose="020B0606030504020204" pitchFamily="34" charset="0"/>
                <a:cs typeface="Open Sans" panose="020B0606030504020204" pitchFamily="34" charset="0"/>
              </a:rPr>
              <a:t> (3rd </a:t>
            </a:r>
            <a:r>
              <a:rPr lang="de-DE" sz="1500" dirty="0" err="1">
                <a:latin typeface="Open Sans" panose="020B0606030504020204" pitchFamily="34" charset="0"/>
                <a:ea typeface="Open Sans" panose="020B0606030504020204" pitchFamily="34" charset="0"/>
                <a:cs typeface="Open Sans" panose="020B0606030504020204" pitchFamily="34" charset="0"/>
              </a:rPr>
              <a:t>semester</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lecture</a:t>
            </a:r>
            <a:r>
              <a:rPr lang="de-DE" sz="1500" dirty="0">
                <a:latin typeface="Open Sans" panose="020B0606030504020204" pitchFamily="34" charset="0"/>
                <a:ea typeface="Open Sans" panose="020B0606030504020204" pitchFamily="34" charset="0"/>
                <a:cs typeface="Open Sans" panose="020B0606030504020204" pitchFamily="34" charset="0"/>
              </a:rPr>
              <a:t> and </a:t>
            </a:r>
            <a:r>
              <a:rPr lang="de-DE" sz="1500" dirty="0" err="1">
                <a:latin typeface="Open Sans" panose="020B0606030504020204" pitchFamily="34" charset="0"/>
                <a:ea typeface="Open Sans" panose="020B0606030504020204" pitchFamily="34" charset="0"/>
                <a:cs typeface="Open Sans" panose="020B0606030504020204" pitchFamily="34" charset="0"/>
              </a:rPr>
              <a:t>seminars</a:t>
            </a:r>
            <a:r>
              <a:rPr lang="de-DE" sz="1500" dirty="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University </a:t>
            </a:r>
            <a:r>
              <a:rPr lang="de-DE" sz="1500" u="sng" dirty="0" err="1">
                <a:latin typeface="Open Sans" panose="020B0606030504020204" pitchFamily="34" charset="0"/>
                <a:ea typeface="Open Sans" panose="020B0606030504020204" pitchFamily="34" charset="0"/>
                <a:cs typeface="Open Sans" panose="020B0606030504020204" pitchFamily="34" charset="0"/>
              </a:rPr>
              <a:t>of</a:t>
            </a:r>
            <a:r>
              <a:rPr lang="de-DE" sz="1500" u="sng" dirty="0">
                <a:latin typeface="Open Sans" panose="020B0606030504020204" pitchFamily="34" charset="0"/>
                <a:ea typeface="Open Sans" panose="020B0606030504020204" pitchFamily="34" charset="0"/>
                <a:cs typeface="Open Sans" panose="020B0606030504020204" pitchFamily="34" charset="0"/>
              </a:rPr>
              <a:t> </a:t>
            </a:r>
            <a:r>
              <a:rPr lang="de-DE" sz="1500" u="sng" dirty="0" err="1">
                <a:latin typeface="Open Sans" panose="020B0606030504020204" pitchFamily="34" charset="0"/>
                <a:ea typeface="Open Sans" panose="020B0606030504020204" pitchFamily="34" charset="0"/>
                <a:cs typeface="Open Sans" panose="020B0606030504020204" pitchFamily="34" charset="0"/>
              </a:rPr>
              <a:t>Wuerzburg</a:t>
            </a:r>
            <a:r>
              <a:rPr lang="de-DE" sz="1500" u="sng" dirty="0">
                <a:latin typeface="Open Sans" panose="020B0606030504020204" pitchFamily="34" charset="0"/>
                <a:ea typeface="Open Sans" panose="020B0606030504020204" pitchFamily="34" charset="0"/>
                <a:cs typeface="Open Sans" panose="020B0606030504020204" pitchFamily="34" charset="0"/>
              </a:rPr>
              <a:t>:</a:t>
            </a:r>
            <a:r>
              <a:rPr lang="de-DE" sz="1500" dirty="0">
                <a:latin typeface="Open Sans" panose="020B0606030504020204" pitchFamily="34" charset="0"/>
                <a:ea typeface="Open Sans" panose="020B0606030504020204" pitchFamily="34" charset="0"/>
                <a:cs typeface="Open Sans" panose="020B0606030504020204" pitchFamily="34" charset="0"/>
              </a:rPr>
              <a:t> Seminar: </a:t>
            </a:r>
            <a:r>
              <a:rPr lang="en-US" sz="1500" dirty="0">
                <a:latin typeface="Open Sans" panose="020B0606030504020204" pitchFamily="34" charset="0"/>
                <a:ea typeface="Open Sans" panose="020B0606030504020204" pitchFamily="34" charset="0"/>
                <a:cs typeface="Open Sans" panose="020B0606030504020204" pitchFamily="34" charset="0"/>
              </a:rPr>
              <a:t>"Legal and Ethical Aspects in Life Sciences"</a:t>
            </a:r>
            <a:r>
              <a:rPr lang="de-DE" sz="1500" dirty="0">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TU Munich:</a:t>
            </a:r>
            <a:r>
              <a:rPr lang="de-DE" sz="1500" dirty="0">
                <a:latin typeface="Open Sans" panose="020B0606030504020204" pitchFamily="34" charset="0"/>
                <a:ea typeface="Open Sans" panose="020B0606030504020204" pitchFamily="34" charset="0"/>
                <a:cs typeface="Open Sans" panose="020B0606030504020204" pitchFamily="34" charset="0"/>
              </a:rPr>
              <a:t> Seminar „</a:t>
            </a:r>
            <a:r>
              <a:rPr lang="de-DE" sz="1500" dirty="0" err="1">
                <a:latin typeface="Open Sans" panose="020B0606030504020204" pitchFamily="34" charset="0"/>
                <a:ea typeface="Open Sans" panose="020B0606030504020204" pitchFamily="34" charset="0"/>
                <a:cs typeface="Open Sans" panose="020B0606030504020204" pitchFamily="34" charset="0"/>
              </a:rPr>
              <a:t>Ethics</a:t>
            </a:r>
            <a:r>
              <a:rPr lang="de-DE" sz="1500" dirty="0">
                <a:latin typeface="Open Sans" panose="020B0606030504020204" pitchFamily="34" charset="0"/>
                <a:ea typeface="Open Sans" panose="020B0606030504020204" pitchFamily="34" charset="0"/>
                <a:cs typeface="Open Sans" panose="020B0606030504020204" pitchFamily="34" charset="0"/>
              </a:rPr>
              <a:t> </a:t>
            </a:r>
            <a:r>
              <a:rPr lang="de-DE" sz="1500" dirty="0" err="1">
                <a:latin typeface="Open Sans" panose="020B0606030504020204" pitchFamily="34" charset="0"/>
                <a:ea typeface="Open Sans" panose="020B0606030504020204" pitchFamily="34" charset="0"/>
                <a:cs typeface="Open Sans" panose="020B0606030504020204" pitchFamily="34" charset="0"/>
              </a:rPr>
              <a:t>for</a:t>
            </a:r>
            <a:r>
              <a:rPr lang="de-DE" sz="1500" dirty="0">
                <a:latin typeface="Open Sans" panose="020B0606030504020204" pitchFamily="34" charset="0"/>
                <a:ea typeface="Open Sans" panose="020B0606030504020204" pitchFamily="34" charset="0"/>
                <a:cs typeface="Open Sans" panose="020B0606030504020204" pitchFamily="34" charset="0"/>
              </a:rPr>
              <a:t> Nerds“ </a:t>
            </a:r>
            <a:r>
              <a:rPr lang="en-US" sz="1500" dirty="0">
                <a:latin typeface="Open Sans" panose="020B0606030504020204" pitchFamily="34" charset="0"/>
                <a:ea typeface="Open Sans" panose="020B0606030504020204" pitchFamily="34" charset="0"/>
                <a:cs typeface="Open Sans" panose="020B0606030504020204" pitchFamily="34" charset="0"/>
              </a:rPr>
              <a:t>for computer science students, case studies will be used to discuss the dangers of information technology research</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TU Hamburg-Harburg:</a:t>
            </a:r>
            <a:r>
              <a:rPr lang="de-DE" sz="1500" dirty="0">
                <a:latin typeface="Open Sans" panose="020B0606030504020204" pitchFamily="34" charset="0"/>
                <a:ea typeface="Open Sans" panose="020B0606030504020204" pitchFamily="34" charset="0"/>
                <a:cs typeface="Open Sans" panose="020B0606030504020204" pitchFamily="34" charset="0"/>
              </a:rPr>
              <a:t> Seminar </a:t>
            </a:r>
            <a:r>
              <a:rPr lang="en-US" sz="1500" dirty="0">
                <a:latin typeface="Open Sans" panose="020B0606030504020204" pitchFamily="34" charset="0"/>
                <a:ea typeface="Open Sans" panose="020B0606030504020204" pitchFamily="34" charset="0"/>
                <a:cs typeface="Open Sans" panose="020B0606030504020204" pitchFamily="34" charset="0"/>
              </a:rPr>
              <a:t>“Acting responsibly in technology and science” for engineering students</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45581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59999" y="100273"/>
            <a:ext cx="8704487" cy="907200"/>
          </a:xfrm>
        </p:spPr>
        <p:txBody>
          <a:bodyPr>
            <a:normAutofit/>
          </a:bodyPr>
          <a:lstStyle/>
          <a:p>
            <a:r>
              <a:rPr lang="de-DE" dirty="0"/>
              <a:t>Progress Report </a:t>
            </a:r>
            <a:r>
              <a:rPr lang="de-DE" dirty="0" err="1"/>
              <a:t>of</a:t>
            </a:r>
            <a:r>
              <a:rPr lang="de-DE" dirty="0"/>
              <a:t> </a:t>
            </a:r>
            <a:r>
              <a:rPr lang="de-DE" dirty="0" err="1"/>
              <a:t>the</a:t>
            </a:r>
            <a:r>
              <a:rPr lang="de-DE" dirty="0"/>
              <a:t> Joint </a:t>
            </a:r>
            <a:r>
              <a:rPr lang="de-DE" dirty="0" err="1"/>
              <a:t>Committee</a:t>
            </a:r>
            <a:r>
              <a:rPr lang="de-DE" dirty="0"/>
              <a:t> (11/2022)</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450336" y="1186782"/>
            <a:ext cx="5519927" cy="322030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Key </a:t>
            </a:r>
            <a:r>
              <a:rPr lang="de-DE" sz="1500" b="1" dirty="0" err="1">
                <a:latin typeface="Open Sans ExtraBold" panose="020B0606030504020204" pitchFamily="34" charset="0"/>
                <a:ea typeface="Open Sans ExtraBold" panose="020B0606030504020204" pitchFamily="34" charset="0"/>
                <a:cs typeface="Open Sans ExtraBold" panose="020B0606030504020204" pitchFamily="34" charset="0"/>
              </a:rPr>
              <a:t>points</a:t>
            </a:r>
            <a:r>
              <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rPr>
              <a:t>:</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Case studies</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How the German sciences deal with security-relevant research</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Funding conditions for security-relevant research</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Export control in science </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Guiding question for the ethical evaluation of security-relevant research </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Recommendations for raising awareness</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International and national debates on security-relevant research </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hteck 7"/>
          <p:cNvSpPr/>
          <p:nvPr/>
        </p:nvSpPr>
        <p:spPr>
          <a:xfrm>
            <a:off x="618452" y="4491571"/>
            <a:ext cx="7563507" cy="261610"/>
          </a:xfrm>
          <a:prstGeom prst="rect">
            <a:avLst/>
          </a:prstGeom>
        </p:spPr>
        <p:txBody>
          <a:bodyPr wrap="square">
            <a:spAutoFit/>
          </a:bodyPr>
          <a:lstStyle/>
          <a:p>
            <a:r>
              <a:rPr lang="de-DE" sz="1100" dirty="0">
                <a:latin typeface="Open Sans" panose="020B0604020202020204" charset="0"/>
                <a:ea typeface="Open Sans" panose="020B0604020202020204" charset="0"/>
                <a:cs typeface="Open Sans" panose="020B0604020202020204" charset="0"/>
              </a:rPr>
              <a:t>www.security-relevant-research.org/publication-progressreport2022</a:t>
            </a:r>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13129" r="11125"/>
          <a:stretch/>
        </p:blipFill>
        <p:spPr>
          <a:xfrm>
            <a:off x="618452" y="1259934"/>
            <a:ext cx="2481364" cy="3275916"/>
          </a:xfrm>
          <a:prstGeom prst="rect">
            <a:avLst/>
          </a:prstGeom>
        </p:spPr>
      </p:pic>
    </p:spTree>
    <p:extLst>
      <p:ext uri="{BB962C8B-B14F-4D97-AF65-F5344CB8AC3E}">
        <p14:creationId xmlns:p14="http://schemas.microsoft.com/office/powerpoint/2010/main" val="1176302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008B32D-DFD5-0ADF-031C-2DF6C60E6F39}"/>
              </a:ext>
            </a:extLst>
          </p:cNvPr>
          <p:cNvSpPr>
            <a:spLocks noGrp="1"/>
          </p:cNvSpPr>
          <p:nvPr>
            <p:ph type="title"/>
          </p:nvPr>
        </p:nvSpPr>
        <p:spPr>
          <a:xfrm>
            <a:off x="476789" y="377819"/>
            <a:ext cx="8667211" cy="563300"/>
          </a:xfrm>
        </p:spPr>
        <p:txBody>
          <a:bodyPr>
            <a:noAutofit/>
          </a:bodyPr>
          <a:lstStyle/>
          <a:p>
            <a:r>
              <a:rPr lang="de-DE" dirty="0">
                <a:latin typeface="Open Sans SemiBold"/>
                <a:ea typeface="Open Sans SemiBold"/>
                <a:cs typeface="Open Sans SemiBold"/>
              </a:rPr>
              <a:t>Information </a:t>
            </a:r>
            <a:r>
              <a:rPr lang="de-DE" dirty="0" err="1">
                <a:latin typeface="Open Sans SemiBold"/>
                <a:ea typeface="Open Sans SemiBold"/>
                <a:cs typeface="Open Sans SemiBold"/>
              </a:rPr>
              <a:t>Brochure</a:t>
            </a:r>
            <a:r>
              <a:rPr lang="de-DE" dirty="0">
                <a:latin typeface="Open Sans SemiBold"/>
                <a:ea typeface="Open Sans SemiBold"/>
                <a:cs typeface="Open Sans SemiBold"/>
              </a:rPr>
              <a:t> </a:t>
            </a:r>
            <a:r>
              <a:rPr lang="de-DE" dirty="0" err="1">
                <a:latin typeface="Open Sans SemiBold"/>
                <a:ea typeface="Open Sans SemiBold"/>
                <a:cs typeface="Open Sans SemiBold"/>
              </a:rPr>
              <a:t>of</a:t>
            </a:r>
            <a:r>
              <a:rPr lang="de-DE" dirty="0">
                <a:latin typeface="Open Sans SemiBold"/>
                <a:ea typeface="Open Sans SemiBold"/>
                <a:cs typeface="Open Sans SemiBold"/>
              </a:rPr>
              <a:t> </a:t>
            </a:r>
            <a:r>
              <a:rPr lang="de-DE" dirty="0" err="1">
                <a:latin typeface="Open Sans SemiBold"/>
                <a:ea typeface="Open Sans SemiBold"/>
                <a:cs typeface="Open Sans SemiBold"/>
              </a:rPr>
              <a:t>the</a:t>
            </a:r>
            <a:r>
              <a:rPr lang="de-DE" dirty="0">
                <a:latin typeface="Open Sans SemiBold"/>
                <a:ea typeface="Open Sans SemiBold"/>
                <a:cs typeface="Open Sans SemiBold"/>
              </a:rPr>
              <a:t> Joint </a:t>
            </a:r>
            <a:r>
              <a:rPr lang="de-DE" dirty="0" err="1">
                <a:latin typeface="Open Sans SemiBold"/>
                <a:ea typeface="Open Sans SemiBold"/>
                <a:cs typeface="Open Sans SemiBold"/>
              </a:rPr>
              <a:t>Committee</a:t>
            </a:r>
            <a:r>
              <a:rPr lang="de-DE" dirty="0">
                <a:latin typeface="Open Sans SemiBold"/>
                <a:ea typeface="Open Sans SemiBold"/>
                <a:cs typeface="Open Sans SemiBold"/>
              </a:rPr>
              <a:t> (04/2022)</a:t>
            </a:r>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865" y="1026814"/>
            <a:ext cx="3812843" cy="3812843"/>
          </a:xfrm>
          <a:prstGeom prst="rect">
            <a:avLst/>
          </a:prstGeom>
        </p:spPr>
      </p:pic>
    </p:spTree>
    <p:extLst>
      <p:ext uri="{BB962C8B-B14F-4D97-AF65-F5344CB8AC3E}">
        <p14:creationId xmlns:p14="http://schemas.microsoft.com/office/powerpoint/2010/main" val="2257182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3D57A-7D32-5D48-A979-4ECCD0CD7DD4}"/>
              </a:ext>
            </a:extLst>
          </p:cNvPr>
          <p:cNvSpPr>
            <a:spLocks noGrp="1"/>
          </p:cNvSpPr>
          <p:nvPr>
            <p:ph type="title"/>
          </p:nvPr>
        </p:nvSpPr>
        <p:spPr/>
        <p:txBody>
          <a:bodyPr/>
          <a:lstStyle/>
          <a:p>
            <a:r>
              <a:rPr lang="de-DE" dirty="0"/>
              <a:t>1</a:t>
            </a:r>
          </a:p>
        </p:txBody>
      </p:sp>
      <p:sp>
        <p:nvSpPr>
          <p:cNvPr id="3" name="Textplatzhalter 2">
            <a:extLst>
              <a:ext uri="{FF2B5EF4-FFF2-40B4-BE49-F238E27FC236}">
                <a16:creationId xmlns:a16="http://schemas.microsoft.com/office/drawing/2014/main" id="{3F02328F-5773-D241-A955-2419F06722A6}"/>
              </a:ext>
            </a:extLst>
          </p:cNvPr>
          <p:cNvSpPr>
            <a:spLocks noGrp="1"/>
          </p:cNvSpPr>
          <p:nvPr>
            <p:ph type="body" idx="1"/>
          </p:nvPr>
        </p:nvSpPr>
        <p:spPr/>
        <p:txBody>
          <a:bodyPr/>
          <a:lstStyle/>
          <a:p>
            <a:r>
              <a:rPr lang="de-DE" b="1" kern="0" dirty="0">
                <a:solidFill>
                  <a:srgbClr val="00A4C8"/>
                </a:solidFill>
                <a:latin typeface="Open Sans ExtraBold" panose="020B0604020202020204" charset="0"/>
                <a:ea typeface="Open Sans ExtraBold" panose="020B0604020202020204" charset="0"/>
                <a:cs typeface="Open Sans ExtraBold" panose="020B0604020202020204" charset="0"/>
              </a:rPr>
              <a:t>Information </a:t>
            </a:r>
            <a:r>
              <a:rPr lang="de-DE" b="1" kern="0" dirty="0" err="1">
                <a:solidFill>
                  <a:srgbClr val="00A4C8"/>
                </a:solidFill>
                <a:latin typeface="Open Sans ExtraBold" panose="020B0604020202020204" charset="0"/>
                <a:ea typeface="Open Sans ExtraBold" panose="020B0604020202020204" charset="0"/>
                <a:cs typeface="Open Sans ExtraBold" panose="020B0604020202020204" charset="0"/>
              </a:rPr>
              <a:t>about</a:t>
            </a:r>
            <a:r>
              <a:rPr lang="de-DE" b="1" kern="0" dirty="0">
                <a:solidFill>
                  <a:srgbClr val="00A4C8"/>
                </a:solidFill>
                <a:latin typeface="Open Sans ExtraBold" panose="020B0604020202020204" charset="0"/>
                <a:ea typeface="Open Sans ExtraBold" panose="020B0604020202020204" charset="0"/>
                <a:cs typeface="Open Sans ExtraBold" panose="020B0604020202020204" charset="0"/>
              </a:rPr>
              <a:t> DFG </a:t>
            </a:r>
          </a:p>
          <a:p>
            <a:r>
              <a:rPr lang="de-DE" b="1" kern="0" dirty="0" err="1">
                <a:solidFill>
                  <a:srgbClr val="00A4C8"/>
                </a:solidFill>
                <a:latin typeface="Open Sans ExtraBold" panose="020B0604020202020204" charset="0"/>
                <a:ea typeface="Open Sans ExtraBold" panose="020B0604020202020204" charset="0"/>
                <a:cs typeface="Open Sans ExtraBold" panose="020B0604020202020204" charset="0"/>
              </a:rPr>
              <a:t>and</a:t>
            </a:r>
            <a:r>
              <a:rPr lang="de-DE" b="1" kern="0" dirty="0">
                <a:solidFill>
                  <a:srgbClr val="00A4C8"/>
                </a:solidFill>
                <a:latin typeface="Open Sans ExtraBold" panose="020B0604020202020204" charset="0"/>
                <a:ea typeface="Open Sans ExtraBold" panose="020B0604020202020204" charset="0"/>
                <a:cs typeface="Open Sans ExtraBold" panose="020B0604020202020204" charset="0"/>
              </a:rPr>
              <a:t> </a:t>
            </a:r>
            <a:r>
              <a:rPr lang="de-DE" b="1" kern="0" dirty="0" err="1">
                <a:solidFill>
                  <a:srgbClr val="00A4C8"/>
                </a:solidFill>
                <a:latin typeface="Open Sans ExtraBold" panose="020B0604020202020204" charset="0"/>
                <a:ea typeface="Open Sans ExtraBold" panose="020B0604020202020204" charset="0"/>
                <a:cs typeface="Open Sans ExtraBold" panose="020B0604020202020204" charset="0"/>
              </a:rPr>
              <a:t>Leopoldina</a:t>
            </a:r>
            <a:r>
              <a:rPr lang="de-DE" b="1" kern="0" dirty="0">
                <a:solidFill>
                  <a:srgbClr val="00A4C8"/>
                </a:solidFill>
                <a:latin typeface="Open Sans ExtraBold" panose="020B0604020202020204" charset="0"/>
                <a:ea typeface="Open Sans ExtraBold" panose="020B0604020202020204" charset="0"/>
                <a:cs typeface="Open Sans ExtraBold" panose="020B0604020202020204" charset="0"/>
              </a:rPr>
              <a:t> </a:t>
            </a:r>
          </a:p>
          <a:p>
            <a:endParaRPr lang="de-DE" b="1" dirty="0">
              <a:solidFill>
                <a:srgbClr val="00A4C8"/>
              </a:solidFill>
            </a:endParaRPr>
          </a:p>
        </p:txBody>
      </p:sp>
    </p:spTree>
    <p:extLst>
      <p:ext uri="{BB962C8B-B14F-4D97-AF65-F5344CB8AC3E}">
        <p14:creationId xmlns:p14="http://schemas.microsoft.com/office/powerpoint/2010/main" val="2936166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109525" y="1755630"/>
            <a:ext cx="7036163" cy="1882800"/>
          </a:xfrm>
        </p:spPr>
        <p:txBody>
          <a:bodyPr/>
          <a:lstStyle/>
          <a:p>
            <a:r>
              <a:rPr lang="en-US" dirty="0"/>
              <a:t>Key questions for the ethical assessment of security-relevant research</a:t>
            </a:r>
            <a:endParaRPr lang="de-DE" dirty="0"/>
          </a:p>
        </p:txBody>
      </p:sp>
    </p:spTree>
    <p:extLst>
      <p:ext uri="{BB962C8B-B14F-4D97-AF65-F5344CB8AC3E}">
        <p14:creationId xmlns:p14="http://schemas.microsoft.com/office/powerpoint/2010/main" val="4220861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595467"/>
            <a:ext cx="8006922" cy="266226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1.1 Is it likely that your research project is security-relevant research according to the above-specified meaning and/or the above-mentioned contexts?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1.2 Is it possible that cooperation partners involved in your research project will cause security-relevant risks in the above-mentioned meaning?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1.3 Does the research project conflict with legal regulations</a:t>
            </a:r>
            <a:r>
              <a:rPr lang="de-DE" sz="1400" baseline="30000" dirty="0">
                <a:latin typeface="Open Sans" panose="020B0606030504020204" pitchFamily="34" charset="0"/>
                <a:ea typeface="Open Sans" panose="020B0606030504020204" pitchFamily="34" charset="0"/>
                <a:cs typeface="Open Sans" panose="020B0606030504020204" pitchFamily="34" charset="0"/>
              </a:rPr>
              <a:t>1</a:t>
            </a:r>
            <a:r>
              <a:rPr lang="en-US" sz="1400" dirty="0">
                <a:latin typeface="Open Sans" panose="020B0606030504020204" pitchFamily="34" charset="0"/>
                <a:ea typeface="Open Sans" panose="020B0606030504020204" pitchFamily="34" charset="0"/>
                <a:cs typeface="Open Sans" panose="020B0606030504020204" pitchFamily="34" charset="0"/>
              </a:rPr>
              <a:t> and thus needs to be referred to a compliance office alongside a KEF? </a:t>
            </a:r>
          </a:p>
          <a:p>
            <a:pPr>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lvl="0" defTabSz="457200">
              <a:lnSpc>
                <a:spcPct val="100000"/>
              </a:lnSpc>
              <a:spcBef>
                <a:spcPts val="0"/>
              </a:spcBef>
            </a:pPr>
            <a:r>
              <a:rPr lang="de-DE" sz="11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1 </a:t>
            </a:r>
            <a:r>
              <a:rPr lang="en-US" sz="1100" dirty="0">
                <a:solidFill>
                  <a:prstClr val="black"/>
                </a:solidFill>
                <a:latin typeface="Open Sans" panose="020B0606030504020204" pitchFamily="34" charset="0"/>
                <a:ea typeface="Open Sans" panose="020B0606030504020204" pitchFamily="34" charset="0"/>
                <a:cs typeface="Open Sans" panose="020B0606030504020204" pitchFamily="34" charset="0"/>
              </a:rPr>
              <a:t>E.g. regular criminal law, export control legislation and export provisions of the German Federal Office of Economics and Export Control (BAFA), the Biological Weapons Convention and the Chemical Weapons Convention, the protection of human rights, humanitarian international law, rules of war, prohibition of torture and violence, Biodiversity Convention.</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3"/>
          <p:cNvSpPr>
            <a:spLocks noGrp="1"/>
          </p:cNvSpPr>
          <p:nvPr>
            <p:ph type="title"/>
          </p:nvPr>
        </p:nvSpPr>
        <p:spPr/>
        <p:txBody>
          <a:bodyPr>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1. Key questions for researchers indicating that they need to consult a KEF</a:t>
            </a:r>
            <a:endParaRPr lang="de-DE" sz="2500" dirty="0"/>
          </a:p>
        </p:txBody>
      </p:sp>
    </p:spTree>
    <p:extLst>
      <p:ext uri="{BB962C8B-B14F-4D97-AF65-F5344CB8AC3E}">
        <p14:creationId xmlns:p14="http://schemas.microsoft.com/office/powerpoint/2010/main" val="730081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595467"/>
            <a:ext cx="8006922" cy="236988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2.1 What concrete objectives and purposes are the researchers and any sponsors involved pursuing with this research project?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2.2 Is the required expertise available to make an informed assessment of the research project in regard to its potential risks or does additional expertise need to be brought in?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2.3 Is it possible to adequately specify and weigh up the benefits and risks of the known and potential research findings with the information currently available?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2.4 Are the security-relevant outcomes and resulting risks of the research project new or could they also arise from previously published work? </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3"/>
          <p:cNvSpPr>
            <a:spLocks noGrp="1"/>
          </p:cNvSpPr>
          <p:nvPr>
            <p:ph type="title"/>
          </p:nvPr>
        </p:nvSpPr>
        <p:spPr/>
        <p:txBody>
          <a:bodyPr>
            <a:normAutofit/>
          </a:bodyPr>
          <a:lstStyle/>
          <a:p>
            <a:r>
              <a:rPr lang="en-US" sz="2500" dirty="0">
                <a:latin typeface="Open Sans" panose="020B0606030504020204" pitchFamily="34" charset="0"/>
                <a:ea typeface="Open Sans" panose="020B0606030504020204" pitchFamily="34" charset="0"/>
                <a:cs typeface="Open Sans" panose="020B0606030504020204" pitchFamily="34" charset="0"/>
              </a:rPr>
              <a:t>2. Key questions for processing the query by the KEFs </a:t>
            </a:r>
            <a:endParaRPr lang="de-DE" sz="2500" dirty="0"/>
          </a:p>
        </p:txBody>
      </p:sp>
    </p:spTree>
    <p:extLst>
      <p:ext uri="{BB962C8B-B14F-4D97-AF65-F5344CB8AC3E}">
        <p14:creationId xmlns:p14="http://schemas.microsoft.com/office/powerpoint/2010/main" val="3552584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635223"/>
            <a:ext cx="8006922" cy="263149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2.5 How likely is it that the security-relevant findings will be disseminated and that this will lead to a direct</a:t>
            </a:r>
            <a:r>
              <a:rPr lang="de-DE" sz="1400" baseline="30000" dirty="0">
                <a:latin typeface="Open Sans" panose="020B0606030504020204" pitchFamily="34" charset="0"/>
                <a:ea typeface="Open Sans" panose="020B0606030504020204" pitchFamily="34" charset="0"/>
                <a:cs typeface="Open Sans" panose="020B0606030504020204" pitchFamily="34" charset="0"/>
              </a:rPr>
              <a:t>1</a:t>
            </a:r>
            <a:r>
              <a:rPr lang="en-US" sz="1400" dirty="0">
                <a:latin typeface="Open Sans" panose="020B0606030504020204" pitchFamily="34" charset="0"/>
                <a:ea typeface="Open Sans" panose="020B0606030504020204" pitchFamily="34" charset="0"/>
                <a:cs typeface="Open Sans" panose="020B0606030504020204" pitchFamily="34" charset="0"/>
              </a:rPr>
              <a:t> concrete misuse in the above-specified meaning of security-relevant research of concern?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2.6 In the event of an intentional harmful application of the findings through third parties, what would be the scale of the potential damage and are any suitable countermeasures</a:t>
            </a:r>
            <a:r>
              <a:rPr lang="de-DE" sz="1400" baseline="30000" dirty="0">
                <a:latin typeface="Open Sans" panose="020B0606030504020204" pitchFamily="34" charset="0"/>
                <a:ea typeface="Open Sans" panose="020B0606030504020204" pitchFamily="34" charset="0"/>
                <a:cs typeface="Open Sans" panose="020B0606030504020204" pitchFamily="34" charset="0"/>
              </a:rPr>
              <a:t>2</a:t>
            </a:r>
            <a:r>
              <a:rPr lang="en-US" sz="1400" dirty="0">
                <a:latin typeface="Open Sans" panose="020B0606030504020204" pitchFamily="34" charset="0"/>
                <a:ea typeface="Open Sans" panose="020B0606030504020204" pitchFamily="34" charset="0"/>
                <a:cs typeface="Open Sans" panose="020B0606030504020204" pitchFamily="34" charset="0"/>
              </a:rPr>
              <a:t> available?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2.7 What are the potential harmful consequences</a:t>
            </a:r>
            <a:r>
              <a:rPr lang="de-DE" sz="1400" baseline="30000" dirty="0">
                <a:latin typeface="Open Sans" panose="020B0606030504020204" pitchFamily="34" charset="0"/>
                <a:ea typeface="Open Sans" panose="020B0606030504020204" pitchFamily="34" charset="0"/>
                <a:cs typeface="Open Sans" panose="020B0606030504020204" pitchFamily="34" charset="0"/>
              </a:rPr>
              <a:t>3</a:t>
            </a:r>
            <a:r>
              <a:rPr lang="en-US" sz="1400" dirty="0">
                <a:latin typeface="Open Sans" panose="020B0606030504020204" pitchFamily="34" charset="0"/>
                <a:ea typeface="Open Sans" panose="020B0606030504020204" pitchFamily="34" charset="0"/>
                <a:cs typeface="Open Sans" panose="020B0606030504020204" pitchFamily="34" charset="0"/>
              </a:rPr>
              <a:t> of not carrying out the research project? </a:t>
            </a: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100" baseline="30000" dirty="0">
                <a:latin typeface="Open Sans" panose="020B0606030504020204" pitchFamily="34" charset="0"/>
                <a:ea typeface="Open Sans" panose="020B0606030504020204" pitchFamily="34" charset="0"/>
                <a:cs typeface="Open Sans" panose="020B0606030504020204" pitchFamily="34" charset="0"/>
              </a:rPr>
              <a:t>1 </a:t>
            </a:r>
            <a:r>
              <a:rPr lang="en-US" sz="1100" dirty="0">
                <a:latin typeface="Open Sans" panose="020B0606030504020204" pitchFamily="34" charset="0"/>
                <a:ea typeface="Open Sans" panose="020B0606030504020204" pitchFamily="34" charset="0"/>
                <a:cs typeface="Open Sans" panose="020B0606030504020204" pitchFamily="34" charset="0"/>
              </a:rPr>
              <a:t>To be considered here are e.g. the necessary capabilities, specialist knowledge and technical equipment for misuse. </a:t>
            </a:r>
          </a:p>
          <a:p>
            <a:pPr>
              <a:lnSpc>
                <a:spcPct val="100000"/>
              </a:lnSpc>
            </a:pPr>
            <a:r>
              <a:rPr lang="de-DE" sz="1100" baseline="30000" dirty="0">
                <a:latin typeface="Open Sans" panose="020B0606030504020204" pitchFamily="34" charset="0"/>
                <a:ea typeface="Open Sans" panose="020B0606030504020204" pitchFamily="34" charset="0"/>
                <a:cs typeface="Open Sans" panose="020B0606030504020204" pitchFamily="34" charset="0"/>
              </a:rPr>
              <a:t>2</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en-US" sz="1100" dirty="0">
                <a:latin typeface="Open Sans" panose="020B0606030504020204" pitchFamily="34" charset="0"/>
                <a:ea typeface="Open Sans" panose="020B0606030504020204" pitchFamily="34" charset="0"/>
                <a:cs typeface="Open Sans" panose="020B0606030504020204" pitchFamily="34" charset="0"/>
              </a:rPr>
              <a:t>E.g. measures of recovery and traceability and damage limitation. </a:t>
            </a:r>
          </a:p>
          <a:p>
            <a:pPr>
              <a:lnSpc>
                <a:spcPct val="100000"/>
              </a:lnSpc>
            </a:pPr>
            <a:r>
              <a:rPr lang="de-DE" sz="1100" baseline="30000" dirty="0">
                <a:latin typeface="Open Sans" panose="020B0606030504020204" pitchFamily="34" charset="0"/>
                <a:ea typeface="Open Sans" panose="020B0606030504020204" pitchFamily="34" charset="0"/>
                <a:cs typeface="Open Sans" panose="020B0606030504020204" pitchFamily="34" charset="0"/>
              </a:rPr>
              <a:t>3</a:t>
            </a:r>
            <a:r>
              <a:rPr lang="de-DE" sz="1100" dirty="0">
                <a:latin typeface="Open Sans" panose="020B0606030504020204" pitchFamily="34" charset="0"/>
                <a:ea typeface="Open Sans" panose="020B0606030504020204" pitchFamily="34" charset="0"/>
                <a:cs typeface="Open Sans" panose="020B0606030504020204" pitchFamily="34" charset="0"/>
              </a:rPr>
              <a:t> </a:t>
            </a:r>
            <a:r>
              <a:rPr lang="en-US" sz="1100" dirty="0">
                <a:latin typeface="Open Sans" panose="020B0606030504020204" pitchFamily="34" charset="0"/>
                <a:ea typeface="Open Sans" panose="020B0606030504020204" pitchFamily="34" charset="0"/>
                <a:cs typeface="Open Sans" panose="020B0606030504020204" pitchFamily="34" charset="0"/>
              </a:rPr>
              <a:t>Can the absence of certain innovations result in additional damage, for example, in the course of ongoing military conflicts, in the course of climate change, in naturally emerging waves of infection? </a:t>
            </a:r>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el 3">
            <a:extLst>
              <a:ext uri="{FF2B5EF4-FFF2-40B4-BE49-F238E27FC236}">
                <a16:creationId xmlns:a16="http://schemas.microsoft.com/office/drawing/2014/main" id="{E6A322F4-AEBD-3B42-90B7-B58568729629}"/>
              </a:ext>
            </a:extLst>
          </p:cNvPr>
          <p:cNvSpPr>
            <a:spLocks noGrp="1"/>
          </p:cNvSpPr>
          <p:nvPr>
            <p:ph type="title"/>
          </p:nvPr>
        </p:nvSpPr>
        <p:spPr/>
        <p:txBody>
          <a:bodyPr>
            <a:normAutofit/>
          </a:bodyPr>
          <a:lstStyle/>
          <a:p>
            <a:r>
              <a:rPr lang="en-US" sz="2500" dirty="0">
                <a:latin typeface="Open Sans" panose="020B0606030504020204" pitchFamily="34" charset="0"/>
                <a:ea typeface="Open Sans" panose="020B0606030504020204" pitchFamily="34" charset="0"/>
                <a:cs typeface="Open Sans" panose="020B0606030504020204" pitchFamily="34" charset="0"/>
              </a:rPr>
              <a:t>2. Key questions for processing the query by the KEFs </a:t>
            </a:r>
            <a:endParaRPr lang="de-DE" sz="2500" dirty="0"/>
          </a:p>
        </p:txBody>
      </p:sp>
    </p:spTree>
    <p:extLst>
      <p:ext uri="{BB962C8B-B14F-4D97-AF65-F5344CB8AC3E}">
        <p14:creationId xmlns:p14="http://schemas.microsoft.com/office/powerpoint/2010/main" val="200767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309220"/>
            <a:ext cx="8006922" cy="34470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3.1 Can the research project produce knowledge, products or technologies that could very likely be misused directly by third parties to cause significant damage of the above-specified legal interests?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3.2 Should the project be reassessed by the KEF at a more advanced stage when the security-relevant risks can be judged more easily? </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3.3 Are the research project and its objectives and purposes compatible with the constitutional principles and the basic code or guidelines of the research institution? </a:t>
            </a:r>
          </a:p>
          <a:p>
            <a:pPr>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3.4 Can the security-relevant risks be sufficiently reduced by imposing certain conditions on the project (e.g. usage agreement or alternative research strategy) or by adapting the publication? </a:t>
            </a:r>
          </a:p>
          <a:p>
            <a:pPr>
              <a:lnSpc>
                <a:spcPct val="100000"/>
              </a:lnSpc>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3.5 How can the researchers involved in the research project be made aware of the ethical aspects of security-relevant research so that they consider the direct and future consequences of their work? </a:t>
            </a:r>
            <a:endParaRPr lang="de-DE"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3"/>
          <p:cNvSpPr>
            <a:spLocks noGrp="1"/>
          </p:cNvSpPr>
          <p:nvPr>
            <p:ph type="title"/>
          </p:nvPr>
        </p:nvSpPr>
        <p:spPr/>
        <p:txBody>
          <a:bodyPr>
            <a:normAutofit/>
          </a:bodyPr>
          <a:lstStyle/>
          <a:p>
            <a:r>
              <a:rPr lang="en-US" sz="2500" dirty="0">
                <a:latin typeface="Open Sans" panose="020B0606030504020204" pitchFamily="34" charset="0"/>
                <a:ea typeface="Open Sans" panose="020B0606030504020204" pitchFamily="34" charset="0"/>
                <a:cs typeface="Open Sans" panose="020B0606030504020204" pitchFamily="34" charset="0"/>
              </a:rPr>
              <a:t>3. Key questions for the conclusive assessment and consultation by the KEFs </a:t>
            </a:r>
            <a:endParaRPr lang="de-DE" sz="2500" dirty="0"/>
          </a:p>
        </p:txBody>
      </p:sp>
    </p:spTree>
    <p:extLst>
      <p:ext uri="{BB962C8B-B14F-4D97-AF65-F5344CB8AC3E}">
        <p14:creationId xmlns:p14="http://schemas.microsoft.com/office/powerpoint/2010/main" val="2536879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10025" y="2077899"/>
            <a:ext cx="7036163" cy="1122501"/>
          </a:xfrm>
        </p:spPr>
        <p:txBody>
          <a:bodyPr/>
          <a:lstStyle/>
          <a:p>
            <a:r>
              <a:rPr lang="de-DE" dirty="0"/>
              <a:t>Case </a:t>
            </a:r>
            <a:r>
              <a:rPr lang="de-DE" dirty="0" err="1"/>
              <a:t>studies</a:t>
            </a:r>
            <a:r>
              <a:rPr lang="de-DE" dirty="0"/>
              <a:t> </a:t>
            </a:r>
            <a:r>
              <a:rPr lang="de-DE" dirty="0" err="1"/>
              <a:t>for</a:t>
            </a:r>
            <a:r>
              <a:rPr lang="de-DE" dirty="0"/>
              <a:t> </a:t>
            </a:r>
            <a:r>
              <a:rPr lang="de-DE" dirty="0" err="1"/>
              <a:t>security</a:t>
            </a:r>
            <a:r>
              <a:rPr lang="de-DE" dirty="0"/>
              <a:t>-relevant </a:t>
            </a:r>
            <a:r>
              <a:rPr lang="de-DE" dirty="0" err="1"/>
              <a:t>research</a:t>
            </a:r>
            <a:r>
              <a:rPr lang="de-DE" dirty="0"/>
              <a:t> </a:t>
            </a:r>
            <a:r>
              <a:rPr lang="de-DE" dirty="0" err="1"/>
              <a:t>of</a:t>
            </a:r>
            <a:r>
              <a:rPr lang="de-DE" dirty="0"/>
              <a:t> </a:t>
            </a:r>
            <a:r>
              <a:rPr lang="de-DE" dirty="0" err="1"/>
              <a:t>concern</a:t>
            </a:r>
            <a:endParaRPr lang="de-DE" dirty="0"/>
          </a:p>
        </p:txBody>
      </p:sp>
    </p:spTree>
    <p:extLst>
      <p:ext uri="{BB962C8B-B14F-4D97-AF65-F5344CB8AC3E}">
        <p14:creationId xmlns:p14="http://schemas.microsoft.com/office/powerpoint/2010/main" val="3049469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93325" y="293325"/>
            <a:ext cx="6471910" cy="907200"/>
          </a:xfrm>
        </p:spPr>
        <p:txBody>
          <a:bodyPr>
            <a:normAutofit/>
          </a:bodyPr>
          <a:lstStyle/>
          <a:p>
            <a:r>
              <a:rPr lang="en-US" sz="2000" u="sng" dirty="0"/>
              <a:t>Example I:</a:t>
            </a:r>
            <a:r>
              <a:rPr lang="en-US" sz="2000" dirty="0"/>
              <a:t> Production of mutated variants of the avian influenza virus</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79544"/>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Original </a:t>
            </a:r>
            <a:r>
              <a:rPr lang="de-DE" sz="800" dirty="0" err="1">
                <a:latin typeface="Open Sans" panose="020B0606030504020204" pitchFamily="34" charset="0"/>
                <a:ea typeface="Open Sans" panose="020B0606030504020204" pitchFamily="34" charset="0"/>
                <a:cs typeface="Open Sans" panose="020B0606030504020204" pitchFamily="34" charset="0"/>
              </a:rPr>
              <a:t>studies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Herfst</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Fouchier</a:t>
            </a:r>
            <a:r>
              <a:rPr lang="de-DE" sz="800" dirty="0">
                <a:latin typeface="Open Sans" panose="020B0606030504020204" pitchFamily="34" charset="0"/>
                <a:ea typeface="Open Sans" panose="020B0606030504020204" pitchFamily="34" charset="0"/>
                <a:cs typeface="Open Sans" panose="020B0606030504020204" pitchFamily="34" charset="0"/>
              </a:rPr>
              <a:t> et al. (2012) </a:t>
            </a:r>
            <a:r>
              <a:rPr lang="de-DE" sz="800" dirty="0" err="1">
                <a:latin typeface="Open Sans" panose="020B0606030504020204" pitchFamily="34" charset="0"/>
                <a:ea typeface="Open Sans" panose="020B0606030504020204" pitchFamily="34" charset="0"/>
                <a:cs typeface="Open Sans" panose="020B0606030504020204" pitchFamily="34" charset="0"/>
              </a:rPr>
              <a:t>Airborne</a:t>
            </a:r>
            <a:r>
              <a:rPr lang="de-DE" sz="800" dirty="0">
                <a:latin typeface="Open Sans" panose="020B0606030504020204" pitchFamily="34" charset="0"/>
                <a:ea typeface="Open Sans" panose="020B0606030504020204" pitchFamily="34" charset="0"/>
                <a:cs typeface="Open Sans" panose="020B0606030504020204" pitchFamily="34" charset="0"/>
              </a:rPr>
              <a:t> Transmission </a:t>
            </a:r>
            <a:r>
              <a:rPr lang="de-DE" sz="800" dirty="0" err="1">
                <a:latin typeface="Open Sans" panose="020B0606030504020204" pitchFamily="34" charset="0"/>
                <a:ea typeface="Open Sans" panose="020B0606030504020204" pitchFamily="34" charset="0"/>
                <a:cs typeface="Open Sans" panose="020B0606030504020204" pitchFamily="34" charset="0"/>
              </a:rPr>
              <a:t>of</a:t>
            </a:r>
            <a:r>
              <a:rPr lang="de-DE" sz="800" dirty="0">
                <a:latin typeface="Open Sans" panose="020B0606030504020204" pitchFamily="34" charset="0"/>
                <a:ea typeface="Open Sans" panose="020B0606030504020204" pitchFamily="34" charset="0"/>
                <a:cs typeface="Open Sans" panose="020B0606030504020204" pitchFamily="34" charset="0"/>
              </a:rPr>
              <a:t> Influenza A/H5N1 Virus </a:t>
            </a:r>
            <a:r>
              <a:rPr lang="de-DE" sz="800" dirty="0" err="1">
                <a:latin typeface="Open Sans" panose="020B0606030504020204" pitchFamily="34" charset="0"/>
                <a:ea typeface="Open Sans" panose="020B0606030504020204" pitchFamily="34" charset="0"/>
                <a:cs typeface="Open Sans" panose="020B0606030504020204" pitchFamily="34" charset="0"/>
              </a:rPr>
              <a:t>Between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Ferrets</a:t>
            </a:r>
            <a:r>
              <a:rPr lang="de-DE" sz="800" dirty="0">
                <a:latin typeface="Open Sans" panose="020B0606030504020204" pitchFamily="34" charset="0"/>
                <a:ea typeface="Open Sans" panose="020B0606030504020204" pitchFamily="34" charset="0"/>
                <a:cs typeface="Open Sans" panose="020B0606030504020204" pitchFamily="34" charset="0"/>
              </a:rPr>
              <a:t>. Science</a:t>
            </a:r>
          </a:p>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Imai, </a:t>
            </a:r>
            <a:r>
              <a:rPr lang="de-DE" sz="800" dirty="0" err="1">
                <a:latin typeface="Open Sans" panose="020B0606030504020204" pitchFamily="34" charset="0"/>
                <a:ea typeface="Open Sans" panose="020B0606030504020204" pitchFamily="34" charset="0"/>
                <a:cs typeface="Open Sans" panose="020B0606030504020204" pitchFamily="34" charset="0"/>
              </a:rPr>
              <a:t>Kawaoka</a:t>
            </a:r>
            <a:r>
              <a:rPr lang="de-DE" sz="800" dirty="0">
                <a:latin typeface="Open Sans" panose="020B0606030504020204" pitchFamily="34" charset="0"/>
                <a:ea typeface="Open Sans" panose="020B0606030504020204" pitchFamily="34" charset="0"/>
                <a:cs typeface="Open Sans" panose="020B0606030504020204" pitchFamily="34" charset="0"/>
              </a:rPr>
              <a:t> et al. (2012) Experimental </a:t>
            </a:r>
            <a:r>
              <a:rPr lang="de-DE" sz="800" dirty="0" err="1">
                <a:latin typeface="Open Sans" panose="020B0606030504020204" pitchFamily="34" charset="0"/>
                <a:ea typeface="Open Sans" panose="020B0606030504020204" pitchFamily="34" charset="0"/>
                <a:cs typeface="Open Sans" panose="020B0606030504020204" pitchFamily="34" charset="0"/>
              </a:rPr>
              <a:t>adaptation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of</a:t>
            </a:r>
            <a:r>
              <a:rPr lang="de-DE" sz="800" dirty="0">
                <a:latin typeface="Open Sans" panose="020B0606030504020204" pitchFamily="34" charset="0"/>
                <a:ea typeface="Open Sans" panose="020B0606030504020204" pitchFamily="34" charset="0"/>
                <a:cs typeface="Open Sans" panose="020B0606030504020204" pitchFamily="34" charset="0"/>
              </a:rPr>
              <a:t> an </a:t>
            </a:r>
            <a:r>
              <a:rPr lang="de-DE" sz="800" dirty="0" err="1">
                <a:latin typeface="Open Sans" panose="020B0606030504020204" pitchFamily="34" charset="0"/>
                <a:ea typeface="Open Sans" panose="020B0606030504020204" pitchFamily="34" charset="0"/>
                <a:cs typeface="Open Sans" panose="020B0606030504020204" pitchFamily="34" charset="0"/>
              </a:rPr>
              <a:t>influenza</a:t>
            </a:r>
            <a:r>
              <a:rPr lang="de-DE" sz="800" dirty="0">
                <a:latin typeface="Open Sans" panose="020B0606030504020204" pitchFamily="34" charset="0"/>
                <a:ea typeface="Open Sans" panose="020B0606030504020204" pitchFamily="34" charset="0"/>
                <a:cs typeface="Open Sans" panose="020B0606030504020204" pitchFamily="34" charset="0"/>
              </a:rPr>
              <a:t> H5 HA </a:t>
            </a:r>
            <a:r>
              <a:rPr lang="de-DE" sz="800" dirty="0" err="1">
                <a:latin typeface="Open Sans" panose="020B0606030504020204" pitchFamily="34" charset="0"/>
                <a:ea typeface="Open Sans" panose="020B0606030504020204" pitchFamily="34" charset="0"/>
                <a:cs typeface="Open Sans" panose="020B0606030504020204" pitchFamily="34" charset="0"/>
              </a:rPr>
              <a:t>confers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respiratory</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droplet</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transmission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to</a:t>
            </a:r>
            <a:r>
              <a:rPr lang="de-DE" sz="800" dirty="0">
                <a:latin typeface="Open Sans" panose="020B0606030504020204" pitchFamily="34" charset="0"/>
                <a:ea typeface="Open Sans" panose="020B0606030504020204" pitchFamily="34" charset="0"/>
                <a:cs typeface="Open Sans" panose="020B0606030504020204" pitchFamily="34" charset="0"/>
              </a:rPr>
              <a:t> a </a:t>
            </a:r>
            <a:r>
              <a:rPr lang="de-DE" sz="800" dirty="0" err="1">
                <a:latin typeface="Open Sans" panose="020B0606030504020204" pitchFamily="34" charset="0"/>
                <a:ea typeface="Open Sans" panose="020B0606030504020204" pitchFamily="34" charset="0"/>
                <a:cs typeface="Open Sans" panose="020B0606030504020204" pitchFamily="34" charset="0"/>
              </a:rPr>
              <a:t>reassortant</a:t>
            </a:r>
            <a:r>
              <a:rPr lang="de-DE" sz="800" dirty="0">
                <a:latin typeface="Open Sans" panose="020B0606030504020204" pitchFamily="34" charset="0"/>
                <a:ea typeface="Open Sans" panose="020B0606030504020204" pitchFamily="34" charset="0"/>
                <a:cs typeface="Open Sans" panose="020B0606030504020204" pitchFamily="34" charset="0"/>
              </a:rPr>
              <a:t> H5 HA/H1N1 </a:t>
            </a:r>
            <a:r>
              <a:rPr lang="de-DE" sz="800" dirty="0" err="1">
                <a:latin typeface="Open Sans" panose="020B0606030504020204" pitchFamily="34" charset="0"/>
                <a:ea typeface="Open Sans" panose="020B0606030504020204" pitchFamily="34" charset="0"/>
                <a:cs typeface="Open Sans" panose="020B0606030504020204" pitchFamily="34" charset="0"/>
              </a:rPr>
              <a:t>virus</a:t>
            </a:r>
            <a:r>
              <a:rPr lang="de-DE" sz="800" dirty="0">
                <a:latin typeface="Open Sans" panose="020B0606030504020204" pitchFamily="34" charset="0"/>
                <a:ea typeface="Open Sans" panose="020B0606030504020204" pitchFamily="34" charset="0"/>
                <a:cs typeface="Open Sans" panose="020B0606030504020204" pitchFamily="34" charset="0"/>
              </a:rPr>
              <a:t> in </a:t>
            </a:r>
            <a:r>
              <a:rPr lang="de-DE" sz="800" dirty="0" err="1">
                <a:latin typeface="Open Sans" panose="020B0606030504020204" pitchFamily="34" charset="0"/>
                <a:ea typeface="Open Sans" panose="020B0606030504020204" pitchFamily="34" charset="0"/>
                <a:cs typeface="Open Sans" panose="020B0606030504020204" pitchFamily="34" charset="0"/>
              </a:rPr>
              <a:t>ferrets</a:t>
            </a:r>
            <a:r>
              <a:rPr lang="de-DE" sz="800" dirty="0">
                <a:latin typeface="Open Sans" panose="020B0606030504020204" pitchFamily="34" charset="0"/>
                <a:ea typeface="Open Sans" panose="020B0606030504020204" pitchFamily="34" charset="0"/>
                <a:cs typeface="Open Sans" panose="020B0606030504020204" pitchFamily="34" charset="0"/>
              </a:rPr>
              <a:t>. Nature</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364084"/>
            <a:ext cx="7773790" cy="295465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err="1">
                <a:latin typeface="Open Sans ExtraBold"/>
                <a:ea typeface="Open Sans ExtraBold"/>
                <a:cs typeface="Open Sans ExtraBold"/>
              </a:rPr>
              <a:t>Aim</a:t>
            </a:r>
            <a:r>
              <a:rPr lang="de-DE" sz="1600" b="1" dirty="0">
                <a:latin typeface="Open Sans ExtraBold"/>
                <a:ea typeface="Open Sans ExtraBold"/>
                <a:cs typeface="Open Sans ExtraBold"/>
              </a:rPr>
              <a:t>: </a:t>
            </a:r>
            <a:r>
              <a:rPr lang="en-US" sz="1600" dirty="0">
                <a:latin typeface="Open Sans"/>
                <a:ea typeface="Open Sans"/>
                <a:cs typeface="Open Sans"/>
              </a:rPr>
              <a:t>Identification of mutations that make naturally occurring</a:t>
            </a:r>
          </a:p>
          <a:p>
            <a:pPr>
              <a:lnSpc>
                <a:spcPct val="150000"/>
              </a:lnSpc>
            </a:pPr>
            <a:r>
              <a:rPr lang="en-US" sz="1600" dirty="0">
                <a:latin typeface="Open Sans"/>
                <a:ea typeface="Open Sans"/>
                <a:cs typeface="Open Sans"/>
              </a:rPr>
              <a:t>variants of the virus more transmissible between mammals.</a:t>
            </a:r>
          </a:p>
          <a:p>
            <a:pPr>
              <a:lnSpc>
                <a:spcPct val="150000"/>
              </a:lnSpc>
            </a:pPr>
            <a:r>
              <a:rPr lang="de-DE" sz="1600" b="1" dirty="0" err="1">
                <a:latin typeface="Open Sans ExtraBold"/>
                <a:ea typeface="Open Sans ExtraBold"/>
                <a:cs typeface="Open Sans ExtraBold"/>
              </a:rPr>
              <a:t>Result</a:t>
            </a:r>
            <a:r>
              <a:rPr lang="de-DE" sz="1600" b="1" dirty="0">
                <a:latin typeface="Open Sans ExtraBold"/>
                <a:ea typeface="Open Sans ExtraBold"/>
                <a:cs typeface="Open Sans ExtraBold"/>
              </a:rPr>
              <a:t>: </a:t>
            </a:r>
            <a:r>
              <a:rPr lang="en-US" sz="1600" dirty="0">
                <a:latin typeface="Open Sans"/>
                <a:ea typeface="Open Sans"/>
                <a:cs typeface="Open Sans"/>
              </a:rPr>
              <a:t>Production of virus variants that are more airborne transmissible between mammals (ferrets) than the wild type</a:t>
            </a:r>
            <a:endParaRPr lang="de-DE" sz="1600" dirty="0">
              <a:latin typeface="Open Sans"/>
              <a:ea typeface="Open Sans"/>
              <a:cs typeface="Open Sans"/>
            </a:endParaRPr>
          </a:p>
          <a:p>
            <a:pPr>
              <a:lnSpc>
                <a:spcPct val="150000"/>
              </a:lnSpc>
            </a:pPr>
            <a:r>
              <a:rPr lang="de-DE" sz="1600" b="1" dirty="0" err="1">
                <a:latin typeface="Open Sans ExtraBold" panose="020B0606030504020204" pitchFamily="34" charset="0"/>
                <a:ea typeface="Open Sans ExtraBold" panose="020B0606030504020204" pitchFamily="34" charset="0"/>
                <a:cs typeface="Open Sans ExtraBold" panose="020B0606030504020204" pitchFamily="34" charset="0"/>
              </a:rPr>
              <a:t>Benefit</a:t>
            </a: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Better preparation for potential pandemics</a:t>
            </a:r>
          </a:p>
          <a:p>
            <a:pPr>
              <a:lnSpc>
                <a:spcPct val="150000"/>
              </a:lnSpc>
            </a:pPr>
            <a:r>
              <a:rPr lang="de-DE" sz="1600" b="1" dirty="0" err="1">
                <a:latin typeface="Open Sans ExtraBold"/>
                <a:ea typeface="Open Sans ExtraBold"/>
                <a:cs typeface="Open Sans ExtraBold"/>
              </a:rPr>
              <a:t>Risk</a:t>
            </a:r>
            <a:r>
              <a:rPr lang="de-DE" sz="1600" b="1" dirty="0">
                <a:latin typeface="Open Sans ExtraBold"/>
                <a:ea typeface="Open Sans ExtraBold"/>
                <a:cs typeface="Open Sans ExtraBold"/>
              </a:rPr>
              <a:t>: </a:t>
            </a:r>
            <a:r>
              <a:rPr lang="en-US" sz="1600" dirty="0">
                <a:latin typeface="Open Sans"/>
                <a:ea typeface="Open Sans"/>
                <a:cs typeface="Open Sans"/>
              </a:rPr>
              <a:t>Virus variants could escape from high-security laboratories through negligence? Construction manual for a bioweapon for terrorism or biological warfare?</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Grafik 3">
            <a:extLst>
              <a:ext uri="{FF2B5EF4-FFF2-40B4-BE49-F238E27FC236}">
                <a16:creationId xmlns:a16="http://schemas.microsoft.com/office/drawing/2014/main" id="{F853A188-EC7C-6443-7F6E-17E7A9491CF7}"/>
              </a:ext>
            </a:extLst>
          </p:cNvPr>
          <p:cNvPicPr>
            <a:picLocks noChangeAspect="1"/>
          </p:cNvPicPr>
          <p:nvPr/>
        </p:nvPicPr>
        <p:blipFill>
          <a:blip r:embed="rId2"/>
          <a:stretch>
            <a:fillRect/>
          </a:stretch>
        </p:blipFill>
        <p:spPr>
          <a:xfrm>
            <a:off x="6651286" y="0"/>
            <a:ext cx="2492714" cy="1802765"/>
          </a:xfrm>
          <a:prstGeom prst="rect">
            <a:avLst/>
          </a:prstGeom>
        </p:spPr>
      </p:pic>
    </p:spTree>
    <p:extLst>
      <p:ext uri="{BB962C8B-B14F-4D97-AF65-F5344CB8AC3E}">
        <p14:creationId xmlns:p14="http://schemas.microsoft.com/office/powerpoint/2010/main" val="4236723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93325" y="293325"/>
            <a:ext cx="8424000" cy="907200"/>
          </a:xfrm>
        </p:spPr>
        <p:txBody>
          <a:bodyPr>
            <a:normAutofit/>
          </a:bodyPr>
          <a:lstStyle/>
          <a:p>
            <a:r>
              <a:rPr lang="en-US" sz="2000" u="sng" dirty="0"/>
              <a:t>Example II:</a:t>
            </a:r>
            <a:r>
              <a:rPr lang="en-US" sz="2000" dirty="0"/>
              <a:t> AI methods for the detection and </a:t>
            </a:r>
            <a:br>
              <a:rPr lang="en-US" sz="2000" dirty="0"/>
            </a:br>
            <a:r>
              <a:rPr lang="en-US" sz="2000" dirty="0"/>
              <a:t>elimination of software vulnerabilities</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79544"/>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800" dirty="0">
                <a:latin typeface="Open Sans" panose="020B0606030504020204" pitchFamily="34" charset="0"/>
                <a:ea typeface="Open Sans" panose="020B0606030504020204" pitchFamily="34" charset="0"/>
                <a:cs typeface="Open Sans" panose="020B0606030504020204" pitchFamily="34" charset="0"/>
              </a:rPr>
              <a:t>See Review: </a:t>
            </a:r>
            <a:r>
              <a:rPr lang="en-US" sz="800" dirty="0">
                <a:latin typeface="Open Sans"/>
                <a:ea typeface="Open Sans"/>
                <a:cs typeface="Open Sans"/>
              </a:rPr>
              <a:t>B</a:t>
            </a:r>
            <a:r>
              <a:rPr lang="de-DE" sz="800" dirty="0" err="1">
                <a:latin typeface="Open Sans"/>
                <a:ea typeface="Open Sans"/>
                <a:cs typeface="Calibri Light"/>
              </a:rPr>
              <a:t>rundage</a:t>
            </a:r>
            <a:r>
              <a:rPr lang="de-DE" sz="800" dirty="0">
                <a:latin typeface="Open Sans"/>
                <a:ea typeface="+mj-lt"/>
                <a:cs typeface="+mj-lt"/>
              </a:rPr>
              <a:t>, M., </a:t>
            </a:r>
            <a:r>
              <a:rPr lang="de-DE" sz="800" dirty="0" err="1">
                <a:latin typeface="Open Sans"/>
                <a:ea typeface="+mj-lt"/>
                <a:cs typeface="+mj-lt"/>
              </a:rPr>
              <a:t>Avin</a:t>
            </a:r>
            <a:r>
              <a:rPr lang="de-DE" sz="800" dirty="0">
                <a:latin typeface="Open Sans"/>
                <a:ea typeface="+mj-lt"/>
                <a:cs typeface="+mj-lt"/>
              </a:rPr>
              <a:t>, S., &amp; Clark, J. (2018). </a:t>
            </a:r>
            <a:r>
              <a:rPr lang="en-US" sz="800" dirty="0">
                <a:latin typeface="Open Sans"/>
                <a:ea typeface="+mj-lt"/>
                <a:cs typeface="+mj-lt"/>
              </a:rPr>
              <a:t>The malicious use of artificial intelligence: forecasting, prevention, and mitigation. Future of Humanity Institute, University of Oxford, Centre for the Study of Existential Risk, University of Cambridge. Center for a New American Security, Electronic Frontier Foundation, Open AI.</a:t>
            </a:r>
            <a:endParaRPr lang="en-US" sz="800" dirty="0">
              <a:latin typeface="Open Sans"/>
              <a:ea typeface="Open Sans" panose="020B0606030504020204" pitchFamily="34" charset="0"/>
              <a:cs typeface="Open Sans" panose="020B0606030504020204" pitchFamily="34" charset="0"/>
            </a:endParaRPr>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31999" y="1464668"/>
            <a:ext cx="7773790" cy="295465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err="1">
                <a:latin typeface="Open Sans ExtraBold"/>
                <a:ea typeface="Open Sans ExtraBold"/>
                <a:cs typeface="Open Sans ExtraBold"/>
              </a:rPr>
              <a:t>Aim</a:t>
            </a:r>
            <a:r>
              <a:rPr lang="de-DE" sz="1600" b="1" dirty="0">
                <a:latin typeface="Open Sans ExtraBold"/>
                <a:ea typeface="Open Sans ExtraBold"/>
                <a:cs typeface="Open Sans ExtraBold"/>
              </a:rPr>
              <a:t>: </a:t>
            </a:r>
            <a:r>
              <a:rPr lang="en-US" sz="1600" dirty="0">
                <a:latin typeface="Open Sans"/>
                <a:ea typeface="Open Sans"/>
                <a:cs typeface="Open Sans"/>
              </a:rPr>
              <a:t>Automatic detection of vulnerabilities in computer software,</a:t>
            </a:r>
          </a:p>
          <a:p>
            <a:pPr>
              <a:lnSpc>
                <a:spcPct val="150000"/>
              </a:lnSpc>
            </a:pPr>
            <a:r>
              <a:rPr lang="en-US" sz="1600" dirty="0">
                <a:latin typeface="Open Sans"/>
                <a:ea typeface="Open Sans"/>
                <a:cs typeface="Open Sans"/>
              </a:rPr>
              <a:t>especially in operating systems of routers, smartphones and laptops </a:t>
            </a:r>
          </a:p>
          <a:p>
            <a:pPr>
              <a:lnSpc>
                <a:spcPct val="150000"/>
              </a:lnSpc>
            </a:pPr>
            <a:r>
              <a:rPr lang="en-US" sz="1600" dirty="0">
                <a:latin typeface="Open Sans"/>
                <a:ea typeface="Open Sans"/>
                <a:cs typeface="Open Sans"/>
              </a:rPr>
              <a:t>using AI methods in order to develop targeted defense measures.</a:t>
            </a:r>
          </a:p>
          <a:p>
            <a:pPr>
              <a:lnSpc>
                <a:spcPct val="150000"/>
              </a:lnSpc>
            </a:pPr>
            <a:r>
              <a:rPr lang="de-DE" sz="1600" b="1" dirty="0" err="1">
                <a:latin typeface="Open Sans ExtraBold"/>
                <a:ea typeface="Open Sans ExtraBold"/>
                <a:cs typeface="Open Sans ExtraBold"/>
              </a:rPr>
              <a:t>Result</a:t>
            </a:r>
            <a:r>
              <a:rPr lang="de-DE" sz="1600" b="1" dirty="0">
                <a:latin typeface="Open Sans ExtraBold"/>
                <a:ea typeface="Open Sans ExtraBold"/>
                <a:cs typeface="Open Sans ExtraBold"/>
              </a:rPr>
              <a:t>: </a:t>
            </a:r>
            <a:r>
              <a:rPr lang="en-US" sz="1600" dirty="0">
                <a:latin typeface="Open Sans"/>
                <a:ea typeface="Open Sans"/>
                <a:cs typeface="Open Sans"/>
              </a:rPr>
              <a:t>Vulnerabilities in numerous devices are identified</a:t>
            </a:r>
          </a:p>
          <a:p>
            <a:pPr>
              <a:lnSpc>
                <a:spcPct val="150000"/>
              </a:lnSpc>
            </a:pPr>
            <a:r>
              <a:rPr lang="de-DE" sz="1600" b="1" dirty="0" err="1">
                <a:latin typeface="Open Sans ExtraBold" panose="020B0606030504020204" pitchFamily="34" charset="0"/>
                <a:ea typeface="Open Sans ExtraBold" panose="020B0606030504020204" pitchFamily="34" charset="0"/>
                <a:cs typeface="Open Sans ExtraBold" panose="020B0606030504020204" pitchFamily="34" charset="0"/>
              </a:rPr>
              <a:t>Benefit</a:t>
            </a: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Improvement in the security of devices possible; protection against hacker attacks</a:t>
            </a:r>
          </a:p>
          <a:p>
            <a:pPr>
              <a:lnSpc>
                <a:spcPct val="150000"/>
              </a:lnSpc>
            </a:pPr>
            <a:r>
              <a:rPr lang="de-DE" sz="1600" b="1" dirty="0" err="1">
                <a:latin typeface="Open Sans ExtraBold"/>
                <a:ea typeface="Open Sans ExtraBold"/>
                <a:cs typeface="Open Sans ExtraBold"/>
              </a:rPr>
              <a:t>Risk</a:t>
            </a:r>
            <a:r>
              <a:rPr lang="de-DE" sz="1600" b="1" dirty="0">
                <a:latin typeface="Open Sans ExtraBold"/>
                <a:ea typeface="Open Sans ExtraBold"/>
                <a:cs typeface="Open Sans ExtraBold"/>
              </a:rPr>
              <a:t>: </a:t>
            </a:r>
            <a:r>
              <a:rPr lang="en-US" sz="1600" dirty="0">
                <a:latin typeface="Open Sans"/>
                <a:ea typeface="Open Sans"/>
                <a:cs typeface="Open Sans"/>
              </a:rPr>
              <a:t>Exploitation of AI method by criminals to improve malware? Access to sensitive information and the potential for blackmail?</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a:extLst>
              <a:ext uri="{FF2B5EF4-FFF2-40B4-BE49-F238E27FC236}">
                <a16:creationId xmlns:a16="http://schemas.microsoft.com/office/drawing/2014/main" id="{C793F4FC-751B-1FCC-166A-D85CDAB2EE5E}"/>
              </a:ext>
            </a:extLst>
          </p:cNvPr>
          <p:cNvPicPr>
            <a:picLocks noChangeAspect="1"/>
          </p:cNvPicPr>
          <p:nvPr/>
        </p:nvPicPr>
        <p:blipFill>
          <a:blip r:embed="rId2"/>
          <a:stretch>
            <a:fillRect/>
          </a:stretch>
        </p:blipFill>
        <p:spPr>
          <a:xfrm>
            <a:off x="7263842" y="42022"/>
            <a:ext cx="1812923" cy="1821596"/>
          </a:xfrm>
          <a:prstGeom prst="rect">
            <a:avLst/>
          </a:prstGeom>
        </p:spPr>
      </p:pic>
    </p:spTree>
    <p:extLst>
      <p:ext uri="{BB962C8B-B14F-4D97-AF65-F5344CB8AC3E}">
        <p14:creationId xmlns:p14="http://schemas.microsoft.com/office/powerpoint/2010/main" val="3731972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58406" y="283800"/>
            <a:ext cx="8424000" cy="907200"/>
          </a:xfrm>
        </p:spPr>
        <p:txBody>
          <a:bodyPr>
            <a:normAutofit/>
          </a:bodyPr>
          <a:lstStyle/>
          <a:p>
            <a:r>
              <a:rPr lang="en-US" sz="2000" u="sng" dirty="0"/>
              <a:t>Example III:</a:t>
            </a:r>
            <a:r>
              <a:rPr lang="en-US" sz="2000" dirty="0"/>
              <a:t> Predicting people's sexual orientation </a:t>
            </a:r>
            <a:br>
              <a:rPr lang="en-US" sz="2000" dirty="0"/>
            </a:br>
            <a:r>
              <a:rPr lang="en-US" sz="2000" dirty="0"/>
              <a:t>using deep learning algorithms</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602655"/>
            <a:ext cx="9144000" cy="341220"/>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Original </a:t>
            </a:r>
            <a:r>
              <a:rPr lang="de-DE" sz="800" dirty="0" err="1">
                <a:latin typeface="Open Sans" panose="020B0606030504020204" pitchFamily="34" charset="0"/>
                <a:ea typeface="Open Sans" panose="020B0606030504020204" pitchFamily="34" charset="0"/>
                <a:cs typeface="Open Sans" panose="020B0606030504020204" pitchFamily="34" charset="0"/>
              </a:rPr>
              <a:t>study</a:t>
            </a:r>
            <a:r>
              <a:rPr lang="de-DE" sz="800" dirty="0">
                <a:latin typeface="Open Sans" panose="020B0606030504020204" pitchFamily="34" charset="0"/>
                <a:ea typeface="Open Sans" panose="020B0606030504020204" pitchFamily="34" charset="0"/>
                <a:cs typeface="Open Sans" panose="020B0606030504020204" pitchFamily="34" charset="0"/>
              </a:rPr>
              <a:t>: Wang und Kosinski (2017) Deep </a:t>
            </a:r>
            <a:r>
              <a:rPr lang="de-DE" sz="800" dirty="0" err="1">
                <a:latin typeface="Open Sans" panose="020B0606030504020204" pitchFamily="34" charset="0"/>
                <a:ea typeface="Open Sans" panose="020B0606030504020204" pitchFamily="34" charset="0"/>
                <a:cs typeface="Open Sans" panose="020B0606030504020204" pitchFamily="34" charset="0"/>
              </a:rPr>
              <a:t>neural</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networks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are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more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accurate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than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humans</a:t>
            </a:r>
            <a:r>
              <a:rPr lang="de-DE" sz="800" dirty="0">
                <a:latin typeface="Open Sans" panose="020B0606030504020204" pitchFamily="34" charset="0"/>
                <a:ea typeface="Open Sans" panose="020B0606030504020204" pitchFamily="34" charset="0"/>
                <a:cs typeface="Open Sans" panose="020B0606030504020204" pitchFamily="34" charset="0"/>
              </a:rPr>
              <a:t> at </a:t>
            </a:r>
            <a:r>
              <a:rPr lang="de-DE" sz="800" dirty="0" err="1">
                <a:latin typeface="Open Sans" panose="020B0606030504020204" pitchFamily="34" charset="0"/>
                <a:ea typeface="Open Sans" panose="020B0606030504020204" pitchFamily="34" charset="0"/>
                <a:cs typeface="Open Sans" panose="020B0606030504020204" pitchFamily="34" charset="0"/>
              </a:rPr>
              <a:t>detecting</a:t>
            </a:r>
            <a:r>
              <a:rPr lang="de-DE" sz="800" dirty="0">
                <a:latin typeface="Open Sans" panose="020B0606030504020204" pitchFamily="34" charset="0"/>
                <a:ea typeface="Open Sans" panose="020B0606030504020204" pitchFamily="34" charset="0"/>
                <a:cs typeface="Open Sans" panose="020B0606030504020204" pitchFamily="34" charset="0"/>
              </a:rPr>
              <a:t> sexual </a:t>
            </a:r>
            <a:r>
              <a:rPr lang="de-DE" sz="800" dirty="0" err="1">
                <a:latin typeface="Open Sans" panose="020B0606030504020204" pitchFamily="34" charset="0"/>
                <a:ea typeface="Open Sans" panose="020B0606030504020204" pitchFamily="34" charset="0"/>
                <a:cs typeface="Open Sans" panose="020B0606030504020204" pitchFamily="34" charset="0"/>
              </a:rPr>
              <a:t>orientation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from</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facial</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images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PsyArXiv</a:t>
            </a:r>
            <a:endParaRPr lang="de-DE"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el 1">
            <a:extLst>
              <a:ext uri="{FF2B5EF4-FFF2-40B4-BE49-F238E27FC236}">
                <a16:creationId xmlns:a16="http://schemas.microsoft.com/office/drawing/2014/main" id="{5447B16B-FC6D-FC47-8B32-D925F9A9BC20}"/>
              </a:ext>
            </a:extLst>
          </p:cNvPr>
          <p:cNvSpPr txBox="1">
            <a:spLocks/>
          </p:cNvSpPr>
          <p:nvPr/>
        </p:nvSpPr>
        <p:spPr>
          <a:xfrm>
            <a:off x="431999" y="1309220"/>
            <a:ext cx="7773790" cy="295465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err="1">
                <a:latin typeface="Open Sans ExtraBold"/>
                <a:ea typeface="Open Sans ExtraBold"/>
                <a:cs typeface="Open Sans ExtraBold"/>
              </a:rPr>
              <a:t>Aim</a:t>
            </a:r>
            <a:r>
              <a:rPr lang="de-DE" sz="1600" b="1" dirty="0">
                <a:latin typeface="Open Sans ExtraBold"/>
                <a:ea typeface="Open Sans ExtraBold"/>
                <a:cs typeface="Open Sans ExtraBold"/>
              </a:rPr>
              <a:t>: </a:t>
            </a:r>
            <a:r>
              <a:rPr lang="en-US" sz="1600" dirty="0">
                <a:latin typeface="Open Sans"/>
                <a:ea typeface="Open Sans"/>
                <a:cs typeface="Open Sans"/>
              </a:rPr>
              <a:t>Further development of a deep-learning algorithm for pattern </a:t>
            </a:r>
          </a:p>
          <a:p>
            <a:pPr>
              <a:lnSpc>
                <a:spcPct val="150000"/>
              </a:lnSpc>
            </a:pPr>
            <a:r>
              <a:rPr lang="en-US" sz="1600" dirty="0">
                <a:latin typeface="Open Sans"/>
                <a:ea typeface="Open Sans"/>
                <a:cs typeface="Open Sans"/>
              </a:rPr>
              <a:t>recognition in portrait photos</a:t>
            </a:r>
          </a:p>
          <a:p>
            <a:pPr>
              <a:lnSpc>
                <a:spcPct val="150000"/>
              </a:lnSpc>
            </a:pPr>
            <a:r>
              <a:rPr lang="de-DE" sz="1600" b="1" dirty="0" err="1">
                <a:latin typeface="Open Sans ExtraBold"/>
                <a:ea typeface="Open Sans ExtraBold"/>
                <a:cs typeface="Open Sans ExtraBold"/>
              </a:rPr>
              <a:t>Result</a:t>
            </a:r>
            <a:r>
              <a:rPr lang="de-DE" sz="1600" b="1" dirty="0">
                <a:latin typeface="Open Sans ExtraBold"/>
                <a:ea typeface="Open Sans ExtraBold"/>
                <a:cs typeface="Open Sans ExtraBold"/>
              </a:rPr>
              <a:t>: </a:t>
            </a:r>
            <a:r>
              <a:rPr lang="en-US" sz="1600" dirty="0">
                <a:latin typeface="Open Sans"/>
                <a:ea typeface="Open Sans"/>
                <a:cs typeface="Open Sans"/>
              </a:rPr>
              <a:t>Trained algorithm can predict sexual orientation from portrait photos with high success rate</a:t>
            </a:r>
          </a:p>
          <a:p>
            <a:pPr>
              <a:lnSpc>
                <a:spcPct val="150000"/>
              </a:lnSpc>
            </a:pPr>
            <a:r>
              <a:rPr lang="de-DE" sz="1600" b="1" dirty="0" err="1">
                <a:latin typeface="Open Sans ExtraBold" panose="020B0606030504020204" pitchFamily="34" charset="0"/>
                <a:ea typeface="Open Sans ExtraBold" panose="020B0606030504020204" pitchFamily="34" charset="0"/>
                <a:cs typeface="Open Sans ExtraBold" panose="020B0606030504020204" pitchFamily="34" charset="0"/>
              </a:rPr>
              <a:t>Benefit</a:t>
            </a: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Improved knowledge about the mechanism of deep learning algorithms and about the limits of human perception.</a:t>
            </a:r>
          </a:p>
          <a:p>
            <a:pPr>
              <a:lnSpc>
                <a:spcPct val="150000"/>
              </a:lnSpc>
            </a:pPr>
            <a:r>
              <a:rPr lang="de-DE" sz="1600" b="1" dirty="0" err="1">
                <a:latin typeface="Open Sans ExtraBold"/>
                <a:ea typeface="Open Sans ExtraBold"/>
                <a:cs typeface="Open Sans ExtraBold"/>
              </a:rPr>
              <a:t>Risk</a:t>
            </a:r>
            <a:r>
              <a:rPr lang="de-DE" sz="1600" b="1" dirty="0">
                <a:latin typeface="Open Sans ExtraBold"/>
                <a:ea typeface="Open Sans ExtraBold"/>
                <a:cs typeface="Open Sans ExtraBold"/>
              </a:rPr>
              <a:t>: </a:t>
            </a:r>
            <a:r>
              <a:rPr lang="en-US" sz="1600" dirty="0">
                <a:latin typeface="Open Sans"/>
                <a:ea typeface="Open Sans"/>
                <a:cs typeface="Open Sans"/>
              </a:rPr>
              <a:t>Unlawful acquisition of sensitive personal information using biometric data? </a:t>
            </a:r>
            <a:r>
              <a:rPr lang="en-US" sz="1400" dirty="0">
                <a:latin typeface="Open Sans"/>
                <a:ea typeface="Open Sans"/>
                <a:cs typeface="Open Sans"/>
              </a:rPr>
              <a:t>*Homosexuality is punishable in some countries</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Grafik 5">
            <a:extLst>
              <a:ext uri="{FF2B5EF4-FFF2-40B4-BE49-F238E27FC236}">
                <a16:creationId xmlns:a16="http://schemas.microsoft.com/office/drawing/2014/main" id="{342B6B7D-3651-5171-20DA-22E4F35CD730}"/>
              </a:ext>
            </a:extLst>
          </p:cNvPr>
          <p:cNvPicPr>
            <a:picLocks noChangeAspect="1"/>
          </p:cNvPicPr>
          <p:nvPr/>
        </p:nvPicPr>
        <p:blipFill>
          <a:blip r:embed="rId2"/>
          <a:stretch>
            <a:fillRect/>
          </a:stretch>
        </p:blipFill>
        <p:spPr>
          <a:xfrm>
            <a:off x="6990309" y="79561"/>
            <a:ext cx="2068240" cy="1416529"/>
          </a:xfrm>
          <a:prstGeom prst="rect">
            <a:avLst/>
          </a:prstGeom>
        </p:spPr>
      </p:pic>
    </p:spTree>
    <p:extLst>
      <p:ext uri="{BB962C8B-B14F-4D97-AF65-F5344CB8AC3E}">
        <p14:creationId xmlns:p14="http://schemas.microsoft.com/office/powerpoint/2010/main" val="1357109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58406" y="259987"/>
            <a:ext cx="8424000" cy="907200"/>
          </a:xfrm>
        </p:spPr>
        <p:txBody>
          <a:bodyPr>
            <a:normAutofit/>
          </a:bodyPr>
          <a:lstStyle/>
          <a:p>
            <a:r>
              <a:rPr lang="en-US" sz="2000" u="sng" dirty="0"/>
              <a:t>Example IV:</a:t>
            </a:r>
            <a:r>
              <a:rPr lang="en-US" sz="2000" dirty="0"/>
              <a:t> Production of synthetic, infectious </a:t>
            </a:r>
            <a:br>
              <a:rPr lang="en-US" sz="2000" dirty="0"/>
            </a:br>
            <a:r>
              <a:rPr lang="en-US" sz="2000" dirty="0"/>
              <a:t>poxviruses</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593511"/>
            <a:ext cx="9144000" cy="341220"/>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Original </a:t>
            </a:r>
            <a:r>
              <a:rPr lang="de-DE" sz="800" dirty="0" err="1">
                <a:latin typeface="Open Sans" panose="020B0606030504020204" pitchFamily="34" charset="0"/>
                <a:ea typeface="Open Sans" panose="020B0606030504020204" pitchFamily="34" charset="0"/>
                <a:cs typeface="Open Sans" panose="020B0606030504020204" pitchFamily="34" charset="0"/>
              </a:rPr>
              <a:t>study</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Noyce</a:t>
            </a:r>
            <a:r>
              <a:rPr lang="de-DE" sz="800" dirty="0">
                <a:latin typeface="Open Sans" panose="020B0606030504020204" pitchFamily="34" charset="0"/>
                <a:ea typeface="Open Sans" panose="020B0606030504020204" pitchFamily="34" charset="0"/>
                <a:cs typeface="Open Sans" panose="020B0606030504020204" pitchFamily="34" charset="0"/>
              </a:rPr>
              <a:t>, Lederman und Evans (2018) Construction </a:t>
            </a:r>
            <a:r>
              <a:rPr lang="de-DE" sz="800" dirty="0" err="1">
                <a:latin typeface="Open Sans" panose="020B0606030504020204" pitchFamily="34" charset="0"/>
                <a:ea typeface="Open Sans" panose="020B0606030504020204" pitchFamily="34" charset="0"/>
                <a:cs typeface="Open Sans" panose="020B0606030504020204" pitchFamily="34" charset="0"/>
              </a:rPr>
              <a:t>of</a:t>
            </a:r>
            <a:r>
              <a:rPr lang="de-DE" sz="800" dirty="0">
                <a:latin typeface="Open Sans" panose="020B0606030504020204" pitchFamily="34" charset="0"/>
                <a:ea typeface="Open Sans" panose="020B0606030504020204" pitchFamily="34" charset="0"/>
                <a:cs typeface="Open Sans" panose="020B0606030504020204" pitchFamily="34" charset="0"/>
              </a:rPr>
              <a:t> an </a:t>
            </a:r>
            <a:r>
              <a:rPr lang="de-DE" sz="800" dirty="0" err="1">
                <a:latin typeface="Open Sans" panose="020B0606030504020204" pitchFamily="34" charset="0"/>
                <a:ea typeface="Open Sans" panose="020B0606030504020204" pitchFamily="34" charset="0"/>
                <a:cs typeface="Open Sans" panose="020B0606030504020204" pitchFamily="34" charset="0"/>
              </a:rPr>
              <a:t>infectious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horsepox</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virus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vaccine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from</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chemically</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synthesized</a:t>
            </a:r>
            <a:r>
              <a:rPr lang="de-DE" sz="800" dirty="0">
                <a:latin typeface="Open Sans" panose="020B0606030504020204" pitchFamily="34" charset="0"/>
                <a:ea typeface="Open Sans" panose="020B0606030504020204" pitchFamily="34" charset="0"/>
                <a:cs typeface="Open Sans" panose="020B0606030504020204" pitchFamily="34" charset="0"/>
              </a:rPr>
              <a:t> DNA </a:t>
            </a:r>
            <a:r>
              <a:rPr lang="de-DE" sz="800" dirty="0" err="1">
                <a:latin typeface="Open Sans" panose="020B0606030504020204" pitchFamily="34" charset="0"/>
                <a:ea typeface="Open Sans" panose="020B0606030504020204" pitchFamily="34" charset="0"/>
                <a:cs typeface="Open Sans" panose="020B0606030504020204" pitchFamily="34" charset="0"/>
              </a:rPr>
              <a:t>fragments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PLoS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One</a:t>
            </a:r>
            <a:endParaRPr lang="de-DE"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el 1">
            <a:extLst>
              <a:ext uri="{FF2B5EF4-FFF2-40B4-BE49-F238E27FC236}">
                <a16:creationId xmlns:a16="http://schemas.microsoft.com/office/drawing/2014/main" id="{5447B16B-FC6D-FC47-8B32-D925F9A9BC20}"/>
              </a:ext>
            </a:extLst>
          </p:cNvPr>
          <p:cNvSpPr txBox="1">
            <a:spLocks/>
          </p:cNvSpPr>
          <p:nvPr/>
        </p:nvSpPr>
        <p:spPr>
          <a:xfrm>
            <a:off x="431999" y="1556108"/>
            <a:ext cx="7773790" cy="258532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err="1">
                <a:latin typeface="Open Sans ExtraBold"/>
                <a:ea typeface="Open Sans ExtraBold"/>
                <a:cs typeface="Open Sans ExtraBold"/>
              </a:rPr>
              <a:t>Aim</a:t>
            </a:r>
            <a:r>
              <a:rPr lang="de-DE" sz="1600" b="1" dirty="0">
                <a:latin typeface="Open Sans ExtraBold"/>
                <a:ea typeface="Open Sans ExtraBold"/>
                <a:cs typeface="Open Sans ExtraBold"/>
              </a:rPr>
              <a:t>: </a:t>
            </a:r>
            <a:r>
              <a:rPr lang="en-US" sz="1600" dirty="0">
                <a:latin typeface="Open Sans"/>
                <a:ea typeface="Open Sans"/>
                <a:cs typeface="Open Sans"/>
              </a:rPr>
              <a:t>Synthetically producing known viruses with large genomes</a:t>
            </a:r>
          </a:p>
          <a:p>
            <a:pPr>
              <a:lnSpc>
                <a:spcPct val="150000"/>
              </a:lnSpc>
            </a:pPr>
            <a:r>
              <a:rPr lang="de-DE" sz="1600" b="1" dirty="0" err="1">
                <a:latin typeface="Open Sans ExtraBold"/>
                <a:ea typeface="Open Sans ExtraBold"/>
                <a:cs typeface="Open Sans ExtraBold"/>
              </a:rPr>
              <a:t>Result</a:t>
            </a:r>
            <a:r>
              <a:rPr lang="de-DE" sz="1600" b="1" dirty="0">
                <a:latin typeface="Open Sans ExtraBold"/>
                <a:ea typeface="Open Sans ExtraBold"/>
                <a:cs typeface="Open Sans ExtraBold"/>
              </a:rPr>
              <a:t>: </a:t>
            </a:r>
            <a:r>
              <a:rPr lang="en-US" sz="1600" dirty="0">
                <a:latin typeface="Open Sans"/>
                <a:ea typeface="Open Sans"/>
                <a:cs typeface="Open Sans"/>
              </a:rPr>
              <a:t>Using synthetic DNA and cells infected with a harmless rabbit virus, infectious equine pox viruses are produced</a:t>
            </a:r>
          </a:p>
          <a:p>
            <a:pPr>
              <a:lnSpc>
                <a:spcPct val="150000"/>
              </a:lnSpc>
            </a:pPr>
            <a:r>
              <a:rPr lang="de-DE" sz="1600" b="1" dirty="0" err="1">
                <a:latin typeface="Open Sans ExtraBold" panose="020B0606030504020204" pitchFamily="34" charset="0"/>
                <a:ea typeface="Open Sans ExtraBold" panose="020B0606030504020204" pitchFamily="34" charset="0"/>
                <a:cs typeface="Open Sans ExtraBold" panose="020B0606030504020204" pitchFamily="34" charset="0"/>
              </a:rPr>
              <a:t>Benefit</a:t>
            </a: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Development and </a:t>
            </a:r>
            <a:r>
              <a:rPr lang="en-US" sz="1600" dirty="0" err="1">
                <a:latin typeface="Open Sans" panose="020B0606030504020204" pitchFamily="34" charset="0"/>
                <a:ea typeface="Open Sans" panose="020B0606030504020204" pitchFamily="34" charset="0"/>
                <a:cs typeface="Open Sans" panose="020B0606030504020204" pitchFamily="34" charset="0"/>
              </a:rPr>
              <a:t>realisation</a:t>
            </a:r>
            <a:r>
              <a:rPr lang="en-US" sz="1600" dirty="0">
                <a:latin typeface="Open Sans" panose="020B0606030504020204" pitchFamily="34" charset="0"/>
                <a:ea typeface="Open Sans" panose="020B0606030504020204" pitchFamily="34" charset="0"/>
                <a:cs typeface="Open Sans" panose="020B0606030504020204" pitchFamily="34" charset="0"/>
              </a:rPr>
              <a:t> of a complex synthesis process; basis for the development of vaccines</a:t>
            </a:r>
          </a:p>
          <a:p>
            <a:pPr>
              <a:lnSpc>
                <a:spcPct val="150000"/>
              </a:lnSpc>
            </a:pPr>
            <a:r>
              <a:rPr lang="de-DE" sz="1600" b="1" dirty="0" err="1">
                <a:latin typeface="Open Sans ExtraBold"/>
                <a:ea typeface="Open Sans ExtraBold"/>
                <a:cs typeface="Open Sans ExtraBold"/>
              </a:rPr>
              <a:t>Risk</a:t>
            </a:r>
            <a:r>
              <a:rPr lang="de-DE" sz="1600" b="1" dirty="0">
                <a:latin typeface="Open Sans ExtraBold"/>
                <a:ea typeface="Open Sans ExtraBold"/>
                <a:cs typeface="Open Sans ExtraBold"/>
              </a:rPr>
              <a:t>: </a:t>
            </a:r>
            <a:r>
              <a:rPr lang="en-US" sz="1600" dirty="0">
                <a:latin typeface="Open Sans"/>
                <a:ea typeface="Open Sans"/>
                <a:cs typeface="Open Sans"/>
              </a:rPr>
              <a:t>Production of human-pathogenic infectious smallpox viruses? </a:t>
            </a:r>
          </a:p>
          <a:p>
            <a:pPr>
              <a:lnSpc>
                <a:spcPct val="150000"/>
              </a:lnSpc>
            </a:pPr>
            <a:r>
              <a:rPr lang="en-US" sz="1400" dirty="0">
                <a:latin typeface="Open Sans"/>
                <a:ea typeface="Open Sans"/>
                <a:cs typeface="Open Sans"/>
              </a:rPr>
              <a:t>*Pox has been eradicated and good vaccines are available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Grafik 5">
            <a:extLst>
              <a:ext uri="{FF2B5EF4-FFF2-40B4-BE49-F238E27FC236}">
                <a16:creationId xmlns:a16="http://schemas.microsoft.com/office/drawing/2014/main" id="{95796C5D-6E4F-1CAC-4A5B-044626EA8398}"/>
              </a:ext>
            </a:extLst>
          </p:cNvPr>
          <p:cNvPicPr>
            <a:picLocks noChangeAspect="1"/>
          </p:cNvPicPr>
          <p:nvPr/>
        </p:nvPicPr>
        <p:blipFill>
          <a:blip r:embed="rId2"/>
          <a:stretch>
            <a:fillRect/>
          </a:stretch>
        </p:blipFill>
        <p:spPr>
          <a:xfrm>
            <a:off x="6567187" y="14856"/>
            <a:ext cx="2492714" cy="1802765"/>
          </a:xfrm>
          <a:prstGeom prst="rect">
            <a:avLst/>
          </a:prstGeom>
        </p:spPr>
      </p:pic>
    </p:spTree>
    <p:extLst>
      <p:ext uri="{BB962C8B-B14F-4D97-AF65-F5344CB8AC3E}">
        <p14:creationId xmlns:p14="http://schemas.microsoft.com/office/powerpoint/2010/main" val="2866942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417150" y="252938"/>
            <a:ext cx="8424000" cy="907200"/>
          </a:xfrm>
        </p:spPr>
        <p:txBody>
          <a:bodyPr/>
          <a:lstStyle/>
          <a:p>
            <a:r>
              <a:rPr lang="de-DE" dirty="0">
                <a:latin typeface="Open Sans SemiBold"/>
                <a:ea typeface="Open Sans SemiBold"/>
                <a:cs typeface="Open Sans SemiBold"/>
              </a:rPr>
              <a:t>The German Research </a:t>
            </a:r>
            <a:r>
              <a:rPr lang="de-DE" dirty="0" err="1">
                <a:latin typeface="Open Sans SemiBold"/>
                <a:ea typeface="Open Sans SemiBold"/>
                <a:cs typeface="Open Sans SemiBold"/>
              </a:rPr>
              <a:t>Foundation</a:t>
            </a:r>
            <a:r>
              <a:rPr lang="de-DE" dirty="0">
                <a:latin typeface="Open Sans SemiBold"/>
                <a:ea typeface="Open Sans SemiBold"/>
                <a:cs typeface="Open Sans SemiBold"/>
              </a:rPr>
              <a:t> (DFG)</a:t>
            </a:r>
            <a:br>
              <a:rPr lang="de-DE" dirty="0"/>
            </a:br>
            <a:endParaRPr lang="de-DE" dirty="0"/>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360000" y="1066784"/>
            <a:ext cx="5316900" cy="33239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is the central self-governing </a:t>
            </a:r>
            <a:r>
              <a:rPr lang="en-US" sz="1600" dirty="0" err="1">
                <a:latin typeface="Open Sans" panose="020B0606030504020204" pitchFamily="34" charset="0"/>
                <a:ea typeface="Open Sans" panose="020B0606030504020204" pitchFamily="34" charset="0"/>
                <a:cs typeface="Open Sans" panose="020B0606030504020204" pitchFamily="34" charset="0"/>
              </a:rPr>
              <a:t>organisation</a:t>
            </a:r>
            <a:r>
              <a:rPr lang="en-US" sz="1600" dirty="0">
                <a:latin typeface="Open Sans" panose="020B0606030504020204" pitchFamily="34" charset="0"/>
                <a:ea typeface="Open Sans" panose="020B0606030504020204" pitchFamily="34" charset="0"/>
                <a:cs typeface="Open Sans" panose="020B0606030504020204" pitchFamily="34" charset="0"/>
              </a:rPr>
              <a:t> of the sciences in Germany</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competitively selects excellent research projects for funding</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advises politics and society</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its members: research-intensive universities, non-university research </a:t>
            </a:r>
            <a:r>
              <a:rPr lang="en-US" sz="1600" dirty="0" err="1">
                <a:latin typeface="Open Sans" panose="020B0606030504020204" pitchFamily="34" charset="0"/>
                <a:ea typeface="Open Sans" panose="020B0606030504020204" pitchFamily="34" charset="0"/>
                <a:cs typeface="Open Sans" panose="020B0606030504020204" pitchFamily="34" charset="0"/>
              </a:rPr>
              <a:t>organisations</a:t>
            </a:r>
            <a:r>
              <a:rPr lang="en-US" sz="1600" dirty="0">
                <a:latin typeface="Open Sans" panose="020B0606030504020204" pitchFamily="34" charset="0"/>
                <a:ea typeface="Open Sans" panose="020B0606030504020204" pitchFamily="34" charset="0"/>
                <a:cs typeface="Open Sans" panose="020B0606030504020204" pitchFamily="34" charset="0"/>
              </a:rPr>
              <a:t>, scientific associations and the academies of sciences and humanities</a:t>
            </a:r>
            <a:endParaRPr lang="de-DE"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8" descr="L:\Daten\1 Corporate Design Projekt (CDP)\Entwurf intern\Folien\Illustration_Standard_neu.jpg"/>
          <p:cNvPicPr>
            <a:picLocks noChangeAspect="1" noChangeArrowheads="1"/>
          </p:cNvPicPr>
          <p:nvPr/>
        </p:nvPicPr>
        <p:blipFill>
          <a:blip r:embed="rId2"/>
          <a:srcRect/>
          <a:stretch>
            <a:fillRect/>
          </a:stretch>
        </p:blipFill>
        <p:spPr bwMode="auto">
          <a:xfrm>
            <a:off x="6161350" y="1188211"/>
            <a:ext cx="2622650" cy="2622650"/>
          </a:xfrm>
          <a:prstGeom prst="rect">
            <a:avLst/>
          </a:prstGeom>
          <a:noFill/>
        </p:spPr>
      </p:pic>
    </p:spTree>
    <p:extLst>
      <p:ext uri="{BB962C8B-B14F-4D97-AF65-F5344CB8AC3E}">
        <p14:creationId xmlns:p14="http://schemas.microsoft.com/office/powerpoint/2010/main" val="830582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58406" y="259987"/>
            <a:ext cx="8424000" cy="907200"/>
          </a:xfrm>
        </p:spPr>
        <p:txBody>
          <a:bodyPr>
            <a:normAutofit/>
          </a:bodyPr>
          <a:lstStyle/>
          <a:p>
            <a:r>
              <a:rPr lang="en-US" sz="2000" u="sng" dirty="0"/>
              <a:t>Example V:</a:t>
            </a:r>
            <a:r>
              <a:rPr lang="en-US" sz="2000" dirty="0"/>
              <a:t> Extracting sensitive information via </a:t>
            </a:r>
            <a:br>
              <a:rPr lang="en-US" sz="2000" dirty="0"/>
            </a:br>
            <a:r>
              <a:rPr lang="en-US" sz="2000" dirty="0"/>
              <a:t>brain-computer interfaces</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79544"/>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Original </a:t>
            </a:r>
            <a:r>
              <a:rPr lang="de-DE" sz="800" dirty="0" err="1">
                <a:latin typeface="Open Sans" panose="020B0606030504020204" pitchFamily="34" charset="0"/>
                <a:ea typeface="Open Sans" panose="020B0606030504020204" pitchFamily="34" charset="0"/>
                <a:cs typeface="Open Sans" panose="020B0606030504020204" pitchFamily="34" charset="0"/>
              </a:rPr>
              <a:t>study</a:t>
            </a:r>
            <a:r>
              <a:rPr lang="de-DE" sz="800" dirty="0">
                <a:latin typeface="Open Sans" panose="020B0606030504020204" pitchFamily="34" charset="0"/>
                <a:ea typeface="Open Sans" panose="020B0606030504020204" pitchFamily="34" charset="0"/>
                <a:cs typeface="Open Sans" panose="020B0606030504020204" pitchFamily="34" charset="0"/>
              </a:rPr>
              <a:t>: Martinovic, I., Davies, D., Frank, M., </a:t>
            </a:r>
            <a:r>
              <a:rPr lang="de-DE" sz="800" dirty="0" err="1">
                <a:latin typeface="Open Sans" panose="020B0606030504020204" pitchFamily="34" charset="0"/>
                <a:ea typeface="Open Sans" panose="020B0606030504020204" pitchFamily="34" charset="0"/>
                <a:cs typeface="Open Sans" panose="020B0606030504020204" pitchFamily="34" charset="0"/>
              </a:rPr>
              <a:t>Perito</a:t>
            </a:r>
            <a:r>
              <a:rPr lang="de-DE" sz="800" dirty="0">
                <a:latin typeface="Open Sans" panose="020B0606030504020204" pitchFamily="34" charset="0"/>
                <a:ea typeface="Open Sans" panose="020B0606030504020204" pitchFamily="34" charset="0"/>
                <a:cs typeface="Open Sans" panose="020B0606030504020204" pitchFamily="34" charset="0"/>
              </a:rPr>
              <a:t>, D., Ros, T., &amp; Song, D. (2012). On </a:t>
            </a:r>
            <a:r>
              <a:rPr lang="de-DE" sz="800" dirty="0" err="1">
                <a:latin typeface="Open Sans" panose="020B0606030504020204" pitchFamily="34" charset="0"/>
                <a:ea typeface="Open Sans" panose="020B0606030504020204" pitchFamily="34" charset="0"/>
                <a:cs typeface="Open Sans" panose="020B0606030504020204" pitchFamily="34" charset="0"/>
              </a:rPr>
              <a:t>the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feasibility</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of</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side-channel</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attacks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with</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brain</a:t>
            </a:r>
            <a:r>
              <a:rPr lang="de-DE" sz="800" dirty="0">
                <a:latin typeface="Open Sans" panose="020B0606030504020204" pitchFamily="34" charset="0"/>
                <a:ea typeface="Open Sans" panose="020B0606030504020204" pitchFamily="34" charset="0"/>
                <a:cs typeface="Open Sans" panose="020B0606030504020204" pitchFamily="34" charset="0"/>
              </a:rPr>
              <a:t>-computer </a:t>
            </a:r>
            <a:r>
              <a:rPr lang="de-DE" sz="800" dirty="0" err="1">
                <a:latin typeface="Open Sans" panose="020B0606030504020204" pitchFamily="34" charset="0"/>
                <a:ea typeface="Open Sans" panose="020B0606030504020204" pitchFamily="34" charset="0"/>
                <a:cs typeface="Open Sans" panose="020B0606030504020204" pitchFamily="34" charset="0"/>
              </a:rPr>
              <a:t>interfaces</a:t>
            </a:r>
            <a:r>
              <a:rPr lang="de-DE" sz="800" dirty="0">
                <a:latin typeface="Open Sans" panose="020B0606030504020204" pitchFamily="34" charset="0"/>
                <a:ea typeface="Open Sans" panose="020B0606030504020204" pitchFamily="34" charset="0"/>
                <a:cs typeface="Open Sans" panose="020B0606030504020204" pitchFamily="34" charset="0"/>
              </a:rPr>
              <a:t>. In 21st {USENIX} Security Symposium ({USENIX} Security 12) (pp. 143-158).</a:t>
            </a:r>
          </a:p>
        </p:txBody>
      </p:sp>
      <p:sp>
        <p:nvSpPr>
          <p:cNvPr id="5" name="Titel 1">
            <a:extLst>
              <a:ext uri="{FF2B5EF4-FFF2-40B4-BE49-F238E27FC236}">
                <a16:creationId xmlns:a16="http://schemas.microsoft.com/office/drawing/2014/main" id="{5447B16B-FC6D-FC47-8B32-D925F9A9BC20}"/>
              </a:ext>
            </a:extLst>
          </p:cNvPr>
          <p:cNvSpPr txBox="1">
            <a:spLocks/>
          </p:cNvSpPr>
          <p:nvPr/>
        </p:nvSpPr>
        <p:spPr>
          <a:xfrm>
            <a:off x="431999" y="1711556"/>
            <a:ext cx="7773790" cy="258532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err="1">
                <a:latin typeface="Open Sans ExtraBold"/>
                <a:ea typeface="Open Sans ExtraBold"/>
                <a:cs typeface="Open Sans ExtraBold"/>
              </a:rPr>
              <a:t>Aim</a:t>
            </a:r>
            <a:r>
              <a:rPr lang="de-DE" sz="1600" b="1" dirty="0">
                <a:latin typeface="Open Sans ExtraBold"/>
                <a:ea typeface="Open Sans ExtraBold"/>
                <a:cs typeface="Open Sans ExtraBold"/>
              </a:rPr>
              <a:t>: </a:t>
            </a:r>
            <a:r>
              <a:rPr lang="en-US" sz="1600" dirty="0">
                <a:latin typeface="Open Sans"/>
                <a:ea typeface="Open Sans"/>
                <a:cs typeface="Open Sans"/>
              </a:rPr>
              <a:t>Determining the brain regions used for numbers, images and </a:t>
            </a:r>
          </a:p>
          <a:p>
            <a:pPr>
              <a:lnSpc>
                <a:spcPct val="150000"/>
              </a:lnSpc>
            </a:pPr>
            <a:r>
              <a:rPr lang="en-US" sz="1600" dirty="0">
                <a:latin typeface="Open Sans"/>
                <a:ea typeface="Open Sans"/>
                <a:cs typeface="Open Sans"/>
              </a:rPr>
              <a:t>geodata by means of EEG and to train the interface with measurement data</a:t>
            </a:r>
          </a:p>
          <a:p>
            <a:pPr>
              <a:lnSpc>
                <a:spcPct val="150000"/>
              </a:lnSpc>
            </a:pPr>
            <a:r>
              <a:rPr lang="de-DE" sz="1600" b="1" dirty="0" err="1">
                <a:latin typeface="Open Sans ExtraBold"/>
                <a:ea typeface="Open Sans ExtraBold"/>
                <a:cs typeface="Open Sans ExtraBold"/>
              </a:rPr>
              <a:t>Result</a:t>
            </a:r>
            <a:r>
              <a:rPr lang="de-DE" sz="1600" b="1" dirty="0">
                <a:latin typeface="Open Sans ExtraBold"/>
                <a:ea typeface="Open Sans ExtraBold"/>
                <a:cs typeface="Open Sans ExtraBold"/>
              </a:rPr>
              <a:t>: </a:t>
            </a:r>
            <a:r>
              <a:rPr lang="en-US" sz="1600" dirty="0">
                <a:latin typeface="Open Sans"/>
                <a:ea typeface="Open Sans"/>
                <a:cs typeface="Open Sans"/>
              </a:rPr>
              <a:t>Reliability of the extracted data improves</a:t>
            </a:r>
          </a:p>
          <a:p>
            <a:pPr>
              <a:lnSpc>
                <a:spcPct val="150000"/>
              </a:lnSpc>
            </a:pPr>
            <a:r>
              <a:rPr lang="de-DE" sz="1600" b="1" dirty="0" err="1">
                <a:latin typeface="Open Sans ExtraBold" panose="020B0606030504020204" pitchFamily="34" charset="0"/>
                <a:ea typeface="Open Sans ExtraBold" panose="020B0606030504020204" pitchFamily="34" charset="0"/>
                <a:cs typeface="Open Sans ExtraBold" panose="020B0606030504020204" pitchFamily="34" charset="0"/>
              </a:rPr>
              <a:t>Benefit</a:t>
            </a: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Enabling or improving communication and interaction of physically impaired persons with humans and machines</a:t>
            </a:r>
          </a:p>
          <a:p>
            <a:pPr>
              <a:lnSpc>
                <a:spcPct val="150000"/>
              </a:lnSpc>
            </a:pPr>
            <a:r>
              <a:rPr lang="de-DE" sz="1600" b="1" dirty="0" err="1">
                <a:latin typeface="Open Sans ExtraBold"/>
                <a:ea typeface="Open Sans ExtraBold"/>
                <a:cs typeface="Open Sans ExtraBold"/>
              </a:rPr>
              <a:t>Risk</a:t>
            </a:r>
            <a:r>
              <a:rPr lang="de-DE" sz="1600" b="1" dirty="0">
                <a:latin typeface="Open Sans ExtraBold"/>
                <a:ea typeface="Open Sans ExtraBold"/>
                <a:cs typeface="Open Sans ExtraBold"/>
              </a:rPr>
              <a:t>: </a:t>
            </a:r>
            <a:r>
              <a:rPr lang="en-US" sz="1600" dirty="0">
                <a:latin typeface="Open Sans"/>
                <a:ea typeface="Open Sans"/>
                <a:cs typeface="Open Sans"/>
              </a:rPr>
              <a:t>Unlawful extraction of sensitive information, e.g. passwords or bank data using harmless stimuli</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Grafik 5">
            <a:extLst>
              <a:ext uri="{FF2B5EF4-FFF2-40B4-BE49-F238E27FC236}">
                <a16:creationId xmlns:a16="http://schemas.microsoft.com/office/drawing/2014/main" id="{B214653F-5EEF-50F7-DE8A-3200F3C581D4}"/>
              </a:ext>
            </a:extLst>
          </p:cNvPr>
          <p:cNvPicPr>
            <a:picLocks noChangeAspect="1"/>
          </p:cNvPicPr>
          <p:nvPr/>
        </p:nvPicPr>
        <p:blipFill>
          <a:blip r:embed="rId2"/>
          <a:stretch>
            <a:fillRect/>
          </a:stretch>
        </p:blipFill>
        <p:spPr>
          <a:xfrm>
            <a:off x="6959430" y="53024"/>
            <a:ext cx="2476525" cy="1437645"/>
          </a:xfrm>
          <a:prstGeom prst="rect">
            <a:avLst/>
          </a:prstGeom>
        </p:spPr>
      </p:pic>
    </p:spTree>
    <p:extLst>
      <p:ext uri="{BB962C8B-B14F-4D97-AF65-F5344CB8AC3E}">
        <p14:creationId xmlns:p14="http://schemas.microsoft.com/office/powerpoint/2010/main" val="3374342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78178" y="353900"/>
            <a:ext cx="6078139" cy="907200"/>
          </a:xfrm>
        </p:spPr>
        <p:txBody>
          <a:bodyPr>
            <a:normAutofit/>
          </a:bodyPr>
          <a:lstStyle/>
          <a:p>
            <a:r>
              <a:rPr lang="en-US" sz="2000" u="sng" dirty="0"/>
              <a:t>Example VI: Exploring pathways to </a:t>
            </a:r>
            <a:r>
              <a:rPr lang="en-US" sz="2000" u="sng" dirty="0" err="1"/>
              <a:t>radicalisation</a:t>
            </a:r>
            <a:endParaRPr lang="de-DE" sz="2000" dirty="0"/>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72378"/>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dirty="0">
                <a:latin typeface="Open Sans" panose="020B0606030504020204" pitchFamily="34" charset="0"/>
                <a:ea typeface="Open Sans" panose="020B0606030504020204" pitchFamily="34" charset="0"/>
                <a:cs typeface="Open Sans" panose="020B0606030504020204" pitchFamily="34" charset="0"/>
              </a:rPr>
              <a:t>See: </a:t>
            </a:r>
            <a:r>
              <a:rPr lang="de-DE" sz="800" dirty="0" err="1">
                <a:latin typeface="Open Sans" panose="020B0606030504020204" pitchFamily="34" charset="0"/>
                <a:ea typeface="Open Sans" panose="020B0606030504020204" pitchFamily="34" charset="0"/>
                <a:cs typeface="Open Sans" panose="020B0606030504020204" pitchFamily="34" charset="0"/>
              </a:rPr>
              <a:t>Frissen</a:t>
            </a:r>
            <a:r>
              <a:rPr lang="de-DE" sz="800" dirty="0">
                <a:latin typeface="Open Sans" panose="020B0606030504020204" pitchFamily="34" charset="0"/>
                <a:ea typeface="Open Sans" panose="020B0606030504020204" pitchFamily="34" charset="0"/>
                <a:cs typeface="Open Sans" panose="020B0606030504020204" pitchFamily="34" charset="0"/>
              </a:rPr>
              <a:t>, T. (2021). Internet, </a:t>
            </a:r>
            <a:r>
              <a:rPr lang="de-DE" sz="800" dirty="0" err="1">
                <a:latin typeface="Open Sans" panose="020B0606030504020204" pitchFamily="34" charset="0"/>
                <a:ea typeface="Open Sans" panose="020B0606030504020204" pitchFamily="34" charset="0"/>
                <a:cs typeface="Open Sans" panose="020B0606030504020204" pitchFamily="34" charset="0"/>
              </a:rPr>
              <a:t>the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great</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radicalizer</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Exploring</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relationships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between</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seeking</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for</a:t>
            </a:r>
            <a:r>
              <a:rPr lang="de-DE" sz="800" dirty="0">
                <a:latin typeface="Open Sans" panose="020B0606030504020204" pitchFamily="34" charset="0"/>
                <a:ea typeface="Open Sans" panose="020B0606030504020204" pitchFamily="34" charset="0"/>
                <a:cs typeface="Open Sans" panose="020B0606030504020204" pitchFamily="34" charset="0"/>
              </a:rPr>
              <a:t> online </a:t>
            </a:r>
            <a:r>
              <a:rPr lang="de-DE" sz="800" dirty="0" err="1">
                <a:latin typeface="Open Sans" panose="020B0606030504020204" pitchFamily="34" charset="0"/>
                <a:ea typeface="Open Sans" panose="020B0606030504020204" pitchFamily="34" charset="0"/>
                <a:cs typeface="Open Sans" panose="020B0606030504020204" pitchFamily="34" charset="0"/>
              </a:rPr>
              <a:t>extremist</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materials</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and</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cognitive</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radicalization</a:t>
            </a:r>
            <a:r>
              <a:rPr lang="de-DE" sz="800" dirty="0">
                <a:latin typeface="Open Sans" panose="020B0606030504020204" pitchFamily="34" charset="0"/>
                <a:ea typeface="Open Sans" panose="020B0606030504020204" pitchFamily="34" charset="0"/>
                <a:cs typeface="Open Sans" panose="020B0606030504020204" pitchFamily="34" charset="0"/>
              </a:rPr>
              <a:t> in </a:t>
            </a:r>
            <a:r>
              <a:rPr lang="de-DE" sz="800" dirty="0" err="1">
                <a:latin typeface="Open Sans" panose="020B0606030504020204" pitchFamily="34" charset="0"/>
                <a:ea typeface="Open Sans" panose="020B0606030504020204" pitchFamily="34" charset="0"/>
                <a:cs typeface="Open Sans" panose="020B0606030504020204" pitchFamily="34" charset="0"/>
              </a:rPr>
              <a:t>young</a:t>
            </a:r>
            <a:r>
              <a:rPr lang="de-DE" sz="800" dirty="0">
                <a:latin typeface="Open Sans" panose="020B0606030504020204" pitchFamily="34" charset="0"/>
                <a:ea typeface="Open Sans" panose="020B0606030504020204" pitchFamily="34" charset="0"/>
                <a:cs typeface="Open Sans" panose="020B0606030504020204" pitchFamily="34" charset="0"/>
              </a:rPr>
              <a:t> </a:t>
            </a:r>
            <a:r>
              <a:rPr lang="de-DE" sz="800" dirty="0" err="1">
                <a:latin typeface="Open Sans" panose="020B0606030504020204" pitchFamily="34" charset="0"/>
                <a:ea typeface="Open Sans" panose="020B0606030504020204" pitchFamily="34" charset="0"/>
                <a:cs typeface="Open Sans" panose="020B0606030504020204" pitchFamily="34" charset="0"/>
              </a:rPr>
              <a:t>adults</a:t>
            </a:r>
            <a:r>
              <a:rPr lang="de-DE" sz="800" dirty="0">
                <a:latin typeface="Open Sans" panose="020B0606030504020204" pitchFamily="34" charset="0"/>
                <a:ea typeface="Open Sans" panose="020B0606030504020204" pitchFamily="34" charset="0"/>
                <a:cs typeface="Open Sans" panose="020B0606030504020204" pitchFamily="34" charset="0"/>
              </a:rPr>
              <a:t>. Computers in Human </a:t>
            </a:r>
            <a:r>
              <a:rPr lang="de-DE" sz="800" dirty="0" err="1">
                <a:latin typeface="Open Sans" panose="020B0606030504020204" pitchFamily="34" charset="0"/>
                <a:ea typeface="Open Sans" panose="020B0606030504020204" pitchFamily="34" charset="0"/>
                <a:cs typeface="Open Sans" panose="020B0606030504020204" pitchFamily="34" charset="0"/>
              </a:rPr>
              <a:t>Behavior</a:t>
            </a:r>
            <a:r>
              <a:rPr lang="de-DE" sz="800" dirty="0">
                <a:latin typeface="Open Sans" panose="020B0606030504020204" pitchFamily="34" charset="0"/>
                <a:ea typeface="Open Sans" panose="020B0606030504020204" pitchFamily="34" charset="0"/>
                <a:cs typeface="Open Sans" panose="020B0606030504020204" pitchFamily="34" charset="0"/>
              </a:rPr>
              <a:t>, 114, 106549.</a:t>
            </a:r>
          </a:p>
        </p:txBody>
      </p:sp>
      <p:pic>
        <p:nvPicPr>
          <p:cNvPr id="5" name="Grafik 4">
            <a:extLst>
              <a:ext uri="{FF2B5EF4-FFF2-40B4-BE49-F238E27FC236}">
                <a16:creationId xmlns:a16="http://schemas.microsoft.com/office/drawing/2014/main" id="{770F5243-2232-62E8-A363-CECAF00A6933}"/>
              </a:ext>
            </a:extLst>
          </p:cNvPr>
          <p:cNvPicPr>
            <a:picLocks noChangeAspect="1"/>
          </p:cNvPicPr>
          <p:nvPr/>
        </p:nvPicPr>
        <p:blipFill>
          <a:blip r:embed="rId3"/>
          <a:stretch>
            <a:fillRect/>
          </a:stretch>
        </p:blipFill>
        <p:spPr>
          <a:xfrm>
            <a:off x="7012059" y="62556"/>
            <a:ext cx="2131941" cy="1489888"/>
          </a:xfrm>
          <a:prstGeom prst="rect">
            <a:avLst/>
          </a:prstGeom>
        </p:spPr>
      </p:pic>
      <p:sp>
        <p:nvSpPr>
          <p:cNvPr id="8" name="Textfeld 7">
            <a:extLst>
              <a:ext uri="{FF2B5EF4-FFF2-40B4-BE49-F238E27FC236}">
                <a16:creationId xmlns:a16="http://schemas.microsoft.com/office/drawing/2014/main" id="{32BAAA4F-83D8-E5CC-2C24-1E9226E57754}"/>
              </a:ext>
            </a:extLst>
          </p:cNvPr>
          <p:cNvSpPr txBox="1"/>
          <p:nvPr/>
        </p:nvSpPr>
        <p:spPr>
          <a:xfrm>
            <a:off x="278178" y="1375578"/>
            <a:ext cx="7909538" cy="2956579"/>
          </a:xfrm>
          <a:prstGeom prst="rect">
            <a:avLst/>
          </a:prstGeom>
          <a:noFill/>
        </p:spPr>
        <p:txBody>
          <a:bodyPr wrap="square" lIns="91440" tIns="45720" rIns="91440" bIns="45720" anchor="t">
            <a:spAutoFit/>
          </a:bodyPr>
          <a:lstStyle/>
          <a:p>
            <a:pPr>
              <a:lnSpc>
                <a:spcPct val="150000"/>
              </a:lnSpc>
            </a:pPr>
            <a:r>
              <a:rPr lang="de-DE" sz="1800" b="1" dirty="0" err="1">
                <a:latin typeface="Open Sans ExtraBold"/>
                <a:ea typeface="Open Sans ExtraBold"/>
                <a:cs typeface="Open Sans ExtraBold"/>
              </a:rPr>
              <a:t>Aim</a:t>
            </a:r>
            <a:r>
              <a:rPr lang="de-DE" sz="1800" b="1" dirty="0">
                <a:latin typeface="Open Sans ExtraBold"/>
                <a:ea typeface="Open Sans ExtraBold"/>
                <a:cs typeface="Open Sans ExtraBold"/>
              </a:rPr>
              <a:t>: </a:t>
            </a:r>
            <a:r>
              <a:rPr lang="en-US" dirty="0">
                <a:latin typeface="Open Sans"/>
                <a:ea typeface="Open Sans"/>
                <a:cs typeface="Open Sans"/>
              </a:rPr>
              <a:t>Identifying the link between consumption of extremist </a:t>
            </a:r>
          </a:p>
          <a:p>
            <a:pPr>
              <a:lnSpc>
                <a:spcPct val="150000"/>
              </a:lnSpc>
            </a:pPr>
            <a:r>
              <a:rPr lang="en-US" dirty="0">
                <a:latin typeface="Open Sans"/>
                <a:ea typeface="Open Sans"/>
                <a:cs typeface="Open Sans"/>
              </a:rPr>
              <a:t>content on the internet and the associated </a:t>
            </a:r>
            <a:r>
              <a:rPr lang="en-US" dirty="0" err="1">
                <a:latin typeface="Open Sans"/>
                <a:ea typeface="Open Sans"/>
                <a:cs typeface="Open Sans"/>
              </a:rPr>
              <a:t>radicalisation</a:t>
            </a:r>
            <a:endParaRPr lang="en-US" dirty="0">
              <a:latin typeface="Open Sans"/>
              <a:ea typeface="Open Sans"/>
              <a:cs typeface="Open Sans"/>
            </a:endParaRPr>
          </a:p>
          <a:p>
            <a:pPr>
              <a:lnSpc>
                <a:spcPct val="150000"/>
              </a:lnSpc>
            </a:pPr>
            <a:r>
              <a:rPr lang="de-DE" sz="1800" b="1" dirty="0" err="1">
                <a:latin typeface="Open Sans ExtraBold"/>
                <a:ea typeface="Open Sans ExtraBold"/>
                <a:cs typeface="Open Sans ExtraBold"/>
              </a:rPr>
              <a:t>Result</a:t>
            </a:r>
            <a:r>
              <a:rPr lang="de-DE" sz="1800" b="1" dirty="0">
                <a:latin typeface="Open Sans ExtraBold"/>
                <a:ea typeface="Open Sans ExtraBold"/>
                <a:cs typeface="Open Sans ExtraBold"/>
              </a:rPr>
              <a:t>: </a:t>
            </a:r>
            <a:r>
              <a:rPr lang="en-US" dirty="0">
                <a:latin typeface="Open Sans"/>
                <a:ea typeface="Open Sans"/>
                <a:cs typeface="Open Sans"/>
              </a:rPr>
              <a:t>Determining which groups of people are particularly susceptible to which type of media information</a:t>
            </a:r>
          </a:p>
          <a:p>
            <a:pPr>
              <a:lnSpc>
                <a:spcPct val="150000"/>
              </a:lnSpc>
            </a:pPr>
            <a:r>
              <a:rPr lang="de-DE" sz="1800" b="1" dirty="0" err="1">
                <a:latin typeface="Open Sans ExtraBold"/>
                <a:ea typeface="Open Sans ExtraBold"/>
                <a:cs typeface="Open Sans ExtraBold"/>
              </a:rPr>
              <a:t>Benefit</a:t>
            </a:r>
            <a:r>
              <a:rPr lang="de-DE" sz="1800" b="1" dirty="0">
                <a:latin typeface="Open Sans ExtraBold"/>
                <a:ea typeface="Open Sans ExtraBold"/>
                <a:cs typeface="Open Sans ExtraBold"/>
              </a:rPr>
              <a:t>: </a:t>
            </a:r>
            <a:r>
              <a:rPr lang="en-US" dirty="0">
                <a:latin typeface="Open Sans"/>
                <a:ea typeface="Open Sans"/>
                <a:cs typeface="Open Sans"/>
              </a:rPr>
              <a:t>Development of strategies for </a:t>
            </a:r>
            <a:r>
              <a:rPr lang="en-US" dirty="0" err="1">
                <a:latin typeface="Open Sans"/>
                <a:ea typeface="Open Sans"/>
                <a:cs typeface="Open Sans"/>
              </a:rPr>
              <a:t>deradicalisation</a:t>
            </a:r>
            <a:endParaRPr lang="en-US" dirty="0">
              <a:latin typeface="Open Sans"/>
              <a:ea typeface="Open Sans"/>
              <a:cs typeface="Open Sans"/>
            </a:endParaRPr>
          </a:p>
          <a:p>
            <a:pPr>
              <a:lnSpc>
                <a:spcPct val="150000"/>
              </a:lnSpc>
            </a:pPr>
            <a:r>
              <a:rPr lang="de-DE" sz="1800" b="1" dirty="0" err="1">
                <a:latin typeface="Open Sans ExtraBold" panose="020B0606030504020204" pitchFamily="34" charset="0"/>
                <a:ea typeface="Open Sans ExtraBold" panose="020B0606030504020204" pitchFamily="34" charset="0"/>
                <a:cs typeface="Open Sans ExtraBold" panose="020B0606030504020204" pitchFamily="34" charset="0"/>
              </a:rPr>
              <a:t>Risk</a:t>
            </a:r>
            <a:r>
              <a:rPr lang="de-DE" sz="18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Terrorist groups could use the knowledge to develop more effective recruitment methods</a:t>
            </a:r>
            <a:endParaRPr lang="de-DE"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34016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5216" y="372337"/>
            <a:ext cx="4323768" cy="2211749"/>
          </a:xfrm>
        </p:spPr>
        <p:txBody>
          <a:bodyPr/>
          <a:lstStyle/>
          <a:p>
            <a:r>
              <a:rPr lang="de-DE"/>
              <a:t>4</a:t>
            </a:r>
          </a:p>
        </p:txBody>
      </p:sp>
      <p:sp>
        <p:nvSpPr>
          <p:cNvPr id="3" name="Textplatzhalter 2"/>
          <p:cNvSpPr>
            <a:spLocks noGrp="1"/>
          </p:cNvSpPr>
          <p:nvPr>
            <p:ph type="body" idx="1"/>
          </p:nvPr>
        </p:nvSpPr>
        <p:spPr>
          <a:xfrm>
            <a:off x="417150" y="2495550"/>
            <a:ext cx="7155225" cy="1882800"/>
          </a:xfrm>
        </p:spPr>
        <p:txBody>
          <a:bodyPr/>
          <a:lstStyle/>
          <a:p>
            <a:r>
              <a:rPr lang="de-DE" b="1" dirty="0">
                <a:solidFill>
                  <a:srgbClr val="00A4C8"/>
                </a:solidFill>
              </a:rPr>
              <a:t>Framework </a:t>
            </a:r>
            <a:r>
              <a:rPr lang="de-DE" b="1" dirty="0" err="1">
                <a:solidFill>
                  <a:srgbClr val="00A4C8"/>
                </a:solidFill>
              </a:rPr>
              <a:t>for</a:t>
            </a:r>
            <a:r>
              <a:rPr lang="de-DE" b="1" dirty="0">
                <a:solidFill>
                  <a:srgbClr val="00A4C8"/>
                </a:solidFill>
              </a:rPr>
              <a:t> </a:t>
            </a:r>
            <a:r>
              <a:rPr lang="de-DE" b="1" dirty="0" err="1">
                <a:solidFill>
                  <a:srgbClr val="00A4C8"/>
                </a:solidFill>
              </a:rPr>
              <a:t>security</a:t>
            </a:r>
            <a:r>
              <a:rPr lang="de-DE" b="1" dirty="0">
                <a:solidFill>
                  <a:srgbClr val="00A4C8"/>
                </a:solidFill>
              </a:rPr>
              <a:t>-relevant </a:t>
            </a:r>
            <a:r>
              <a:rPr lang="de-DE" b="1" dirty="0" err="1">
                <a:solidFill>
                  <a:srgbClr val="00A4C8"/>
                </a:solidFill>
              </a:rPr>
              <a:t>research</a:t>
            </a:r>
            <a:endParaRPr lang="de-DE" b="1" dirty="0">
              <a:solidFill>
                <a:srgbClr val="00A4C8"/>
              </a:solidFill>
            </a:endParaRPr>
          </a:p>
        </p:txBody>
      </p:sp>
    </p:spTree>
    <p:extLst>
      <p:ext uri="{BB962C8B-B14F-4D97-AF65-F5344CB8AC3E}">
        <p14:creationId xmlns:p14="http://schemas.microsoft.com/office/powerpoint/2010/main" val="3532727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55225"/>
            <a:ext cx="8574680" cy="907200"/>
          </a:xfrm>
        </p:spPr>
        <p:txBody>
          <a:bodyPr>
            <a:normAutofit/>
          </a:bodyPr>
          <a:lstStyle/>
          <a:p>
            <a:r>
              <a:rPr lang="de-DE" dirty="0"/>
              <a:t>International legal </a:t>
            </a:r>
            <a:r>
              <a:rPr lang="de-DE" dirty="0" err="1"/>
              <a:t>framework</a:t>
            </a:r>
            <a:r>
              <a:rPr lang="de-DE" dirty="0"/>
              <a:t> </a:t>
            </a:r>
            <a:r>
              <a:rPr lang="de-DE" dirty="0" err="1"/>
              <a:t>for</a:t>
            </a:r>
            <a:r>
              <a:rPr lang="de-DE" dirty="0"/>
              <a:t> </a:t>
            </a:r>
            <a:r>
              <a:rPr lang="de-DE" dirty="0" err="1"/>
              <a:t>security</a:t>
            </a:r>
            <a:r>
              <a:rPr lang="de-DE" dirty="0"/>
              <a:t>-relevant </a:t>
            </a:r>
            <a:r>
              <a:rPr lang="de-DE" dirty="0" err="1"/>
              <a:t>research</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284660" y="1459698"/>
            <a:ext cx="8425800" cy="295465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e-DE" sz="1600" b="1" dirty="0">
                <a:latin typeface="Open Sans ExtraBold"/>
                <a:ea typeface="Open Sans ExtraBold"/>
                <a:cs typeface="Open Sans ExtraBold"/>
              </a:rPr>
              <a:t>Regulation (EU) 2021/821</a:t>
            </a:r>
            <a:r>
              <a:rPr lang="de-DE" sz="1600" b="1" dirty="0">
                <a:ea typeface="+mj-lt"/>
                <a:cs typeface="+mj-lt"/>
              </a:rPr>
              <a:t> </a:t>
            </a:r>
            <a:r>
              <a:rPr lang="de-DE" sz="1600" b="1" dirty="0">
                <a:latin typeface="Open Sans ExtraBold"/>
                <a:ea typeface="Open Sans ExtraBold"/>
                <a:cs typeface="Open Sans ExtraBold"/>
              </a:rPr>
              <a:t> </a:t>
            </a:r>
            <a:r>
              <a:rPr lang="en-US" sz="1600" b="1" dirty="0">
                <a:latin typeface="Open Sans ExtraBold"/>
                <a:ea typeface="Open Sans ExtraBold"/>
                <a:cs typeface="Open Sans ExtraBold"/>
              </a:rPr>
              <a:t>setting up a Union regime for the control of exports, brokering, technical assistance, transit and transfer of dual-use items</a:t>
            </a:r>
          </a:p>
          <a:p>
            <a:pPr marL="285750" indent="-285750">
              <a:lnSpc>
                <a:spcPct val="150000"/>
              </a:lnSpc>
              <a:buFont typeface="Arial" panose="020B0604020202020204" pitchFamily="34" charset="0"/>
              <a:buChar char="•"/>
            </a:pPr>
            <a:r>
              <a:rPr lang="de-DE" sz="1600" b="1" dirty="0">
                <a:latin typeface="Open Sans ExtraBold"/>
                <a:ea typeface="Open Sans ExtraBold"/>
                <a:cs typeface="Open Sans ExtraBold"/>
              </a:rPr>
              <a:t>Biological </a:t>
            </a:r>
            <a:r>
              <a:rPr lang="de-DE" sz="1600" b="1" dirty="0" err="1">
                <a:latin typeface="Open Sans ExtraBold"/>
                <a:ea typeface="Open Sans ExtraBold"/>
                <a:cs typeface="Open Sans ExtraBold"/>
              </a:rPr>
              <a:t>Weapons</a:t>
            </a:r>
            <a:r>
              <a:rPr lang="de-DE" sz="1600" b="1" dirty="0">
                <a:latin typeface="Open Sans ExtraBold"/>
                <a:ea typeface="Open Sans ExtraBold"/>
                <a:cs typeface="Open Sans ExtraBold"/>
              </a:rPr>
              <a:t> </a:t>
            </a:r>
            <a:r>
              <a:rPr lang="de-DE" sz="1600" b="1" dirty="0" err="1">
                <a:latin typeface="Open Sans ExtraBold"/>
                <a:ea typeface="Open Sans ExtraBold"/>
                <a:cs typeface="Open Sans ExtraBold"/>
              </a:rPr>
              <a:t>Convention</a:t>
            </a:r>
            <a:r>
              <a:rPr lang="de-DE" sz="1600" dirty="0">
                <a:latin typeface="Open Sans"/>
                <a:ea typeface="Open Sans"/>
                <a:cs typeface="Open Sans"/>
              </a:rPr>
              <a:t> (BWC) </a:t>
            </a:r>
            <a:r>
              <a:rPr lang="de-DE" sz="1600" dirty="0" err="1">
                <a:latin typeface="Open Sans"/>
                <a:ea typeface="Open Sans"/>
                <a:cs typeface="Open Sans"/>
              </a:rPr>
              <a:t>and</a:t>
            </a:r>
            <a:r>
              <a:rPr lang="de-DE" sz="1600" dirty="0">
                <a:latin typeface="Open Sans"/>
                <a:ea typeface="Open Sans"/>
                <a:cs typeface="Open Sans"/>
              </a:rPr>
              <a:t> </a:t>
            </a:r>
            <a:r>
              <a:rPr lang="de-DE" sz="1600" b="1" dirty="0">
                <a:latin typeface="Open Sans ExtraBold"/>
                <a:ea typeface="Open Sans ExtraBold"/>
                <a:cs typeface="Open Sans ExtraBold"/>
              </a:rPr>
              <a:t>Chemical </a:t>
            </a:r>
            <a:r>
              <a:rPr lang="de-DE" sz="1600" b="1" dirty="0" err="1">
                <a:latin typeface="Open Sans ExtraBold"/>
                <a:ea typeface="Open Sans ExtraBold"/>
                <a:cs typeface="Open Sans ExtraBold"/>
              </a:rPr>
              <a:t>Weapons</a:t>
            </a:r>
            <a:r>
              <a:rPr lang="de-DE" sz="1600" b="1" dirty="0">
                <a:latin typeface="Open Sans ExtraBold"/>
                <a:ea typeface="Open Sans ExtraBold"/>
                <a:cs typeface="Open Sans ExtraBold"/>
              </a:rPr>
              <a:t> </a:t>
            </a:r>
            <a:r>
              <a:rPr lang="de-DE" sz="1600" b="1" dirty="0" err="1">
                <a:latin typeface="Open Sans ExtraBold"/>
                <a:ea typeface="Open Sans ExtraBold"/>
                <a:cs typeface="Open Sans ExtraBold"/>
              </a:rPr>
              <a:t>Convention</a:t>
            </a:r>
            <a:r>
              <a:rPr lang="de-DE" sz="1600" dirty="0">
                <a:latin typeface="Open Sans"/>
                <a:ea typeface="Open Sans"/>
                <a:cs typeface="Open Sans"/>
              </a:rPr>
              <a:t> (CWC) (</a:t>
            </a:r>
            <a:r>
              <a:rPr lang="en-US" sz="1600" dirty="0">
                <a:latin typeface="Open Sans"/>
                <a:ea typeface="Open Sans"/>
                <a:cs typeface="Open Sans"/>
              </a:rPr>
              <a:t>Prohibition of the production, stockpiling and use of biological and chemical weapons</a:t>
            </a:r>
            <a:r>
              <a:rPr lang="de-DE" sz="1600" dirty="0">
                <a:latin typeface="Open Sans"/>
                <a:ea typeface="Open Sans"/>
                <a:cs typeface="Open Sans"/>
              </a:rPr>
              <a:t>)</a:t>
            </a:r>
          </a:p>
          <a:p>
            <a:pPr marL="285750" indent="-285750">
              <a:lnSpc>
                <a:spcPct val="150000"/>
              </a:lnSpc>
              <a:buFont typeface="Arial" panose="020B0604020202020204" pitchFamily="34" charset="0"/>
              <a:buChar char="•"/>
            </a:pPr>
            <a:r>
              <a:rPr lang="de-DE" sz="1600" b="1" dirty="0" err="1">
                <a:latin typeface="Open Sans ExtraBold"/>
                <a:ea typeface="Open Sans ExtraBold"/>
                <a:cs typeface="Open Sans ExtraBold"/>
              </a:rPr>
              <a:t>Hague</a:t>
            </a:r>
            <a:r>
              <a:rPr lang="de-DE" sz="1600" b="1" dirty="0">
                <a:latin typeface="Open Sans ExtraBold"/>
                <a:ea typeface="Open Sans ExtraBold"/>
                <a:cs typeface="Open Sans ExtraBold"/>
              </a:rPr>
              <a:t> </a:t>
            </a:r>
            <a:r>
              <a:rPr lang="de-DE" sz="1600" b="1" dirty="0" err="1">
                <a:latin typeface="Open Sans ExtraBold"/>
                <a:ea typeface="Open Sans ExtraBold"/>
                <a:cs typeface="Open Sans ExtraBold"/>
              </a:rPr>
              <a:t>Ethical</a:t>
            </a:r>
            <a:r>
              <a:rPr lang="de-DE" sz="1600" b="1" dirty="0">
                <a:latin typeface="Open Sans ExtraBold"/>
                <a:ea typeface="Open Sans ExtraBold"/>
                <a:cs typeface="Open Sans ExtraBold"/>
              </a:rPr>
              <a:t> Guidelines </a:t>
            </a:r>
            <a:r>
              <a:rPr lang="de-DE" sz="1600" b="1" dirty="0" err="1">
                <a:latin typeface="Open Sans ExtraBold"/>
                <a:ea typeface="Open Sans ExtraBold"/>
                <a:cs typeface="Open Sans ExtraBold"/>
              </a:rPr>
              <a:t>by</a:t>
            </a:r>
            <a:r>
              <a:rPr lang="de-DE" sz="1600" b="1" dirty="0">
                <a:latin typeface="Open Sans ExtraBold"/>
                <a:ea typeface="Open Sans ExtraBold"/>
                <a:cs typeface="Open Sans ExtraBold"/>
              </a:rPr>
              <a:t> </a:t>
            </a:r>
            <a:r>
              <a:rPr lang="de-DE" sz="1600" b="1" dirty="0" err="1">
                <a:latin typeface="Open Sans ExtraBold"/>
                <a:ea typeface="Open Sans ExtraBold"/>
                <a:cs typeface="Open Sans ExtraBold"/>
              </a:rPr>
              <a:t>the</a:t>
            </a:r>
            <a:r>
              <a:rPr lang="de-DE" sz="1600" b="1" dirty="0">
                <a:latin typeface="Open Sans ExtraBold"/>
                <a:ea typeface="Open Sans ExtraBold"/>
                <a:cs typeface="Open Sans ExtraBold"/>
              </a:rPr>
              <a:t> Organisation </a:t>
            </a:r>
            <a:r>
              <a:rPr lang="de-DE" sz="1600" b="1" dirty="0" err="1">
                <a:latin typeface="Open Sans ExtraBold"/>
                <a:ea typeface="Open Sans ExtraBold"/>
                <a:cs typeface="Open Sans ExtraBold"/>
              </a:rPr>
              <a:t>for</a:t>
            </a:r>
            <a:r>
              <a:rPr lang="de-DE" sz="1600" b="1" dirty="0">
                <a:latin typeface="Open Sans ExtraBold"/>
                <a:ea typeface="Open Sans ExtraBold"/>
                <a:cs typeface="Open Sans ExtraBold"/>
              </a:rPr>
              <a:t> </a:t>
            </a:r>
            <a:r>
              <a:rPr lang="de-DE" sz="1600" b="1" dirty="0" err="1">
                <a:latin typeface="Open Sans ExtraBold"/>
                <a:ea typeface="Open Sans ExtraBold"/>
                <a:cs typeface="Open Sans ExtraBold"/>
              </a:rPr>
              <a:t>the</a:t>
            </a:r>
            <a:r>
              <a:rPr lang="de-DE" sz="1600" b="1" dirty="0">
                <a:latin typeface="Open Sans ExtraBold"/>
                <a:ea typeface="Open Sans ExtraBold"/>
                <a:cs typeface="Open Sans ExtraBold"/>
              </a:rPr>
              <a:t> Prohibition </a:t>
            </a:r>
            <a:r>
              <a:rPr lang="de-DE" sz="1600" b="1" dirty="0" err="1">
                <a:latin typeface="Open Sans ExtraBold"/>
                <a:ea typeface="Open Sans ExtraBold"/>
                <a:cs typeface="Open Sans ExtraBold"/>
              </a:rPr>
              <a:t>of</a:t>
            </a:r>
            <a:r>
              <a:rPr lang="de-DE" sz="1600" b="1" dirty="0">
                <a:latin typeface="Open Sans ExtraBold"/>
                <a:ea typeface="Open Sans ExtraBold"/>
                <a:cs typeface="Open Sans ExtraBold"/>
              </a:rPr>
              <a:t> Chemical </a:t>
            </a:r>
            <a:r>
              <a:rPr lang="de-DE" sz="1600" b="1" dirty="0" err="1">
                <a:latin typeface="Open Sans ExtraBold"/>
                <a:ea typeface="Open Sans ExtraBold"/>
                <a:cs typeface="Open Sans ExtraBold"/>
              </a:rPr>
              <a:t>Weapons</a:t>
            </a:r>
            <a:r>
              <a:rPr lang="de-DE" sz="1600" b="1" dirty="0">
                <a:latin typeface="Open Sans ExtraBold"/>
                <a:ea typeface="Open Sans ExtraBold"/>
                <a:cs typeface="Open Sans ExtraBold"/>
              </a:rPr>
              <a:t> (OPCW) </a:t>
            </a:r>
            <a:r>
              <a:rPr lang="en-US" sz="1600" dirty="0">
                <a:latin typeface="Open Sans"/>
                <a:ea typeface="Open Sans"/>
                <a:cs typeface="Open Sans"/>
              </a:rPr>
              <a:t>to promote a culture of responsible conduct in the chemical sciences and to guard against the misuse of chemistry</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11409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82189"/>
            <a:ext cx="8574680" cy="907200"/>
          </a:xfrm>
        </p:spPr>
        <p:txBody>
          <a:bodyPr>
            <a:normAutofit/>
          </a:bodyPr>
          <a:lstStyle/>
          <a:p>
            <a:r>
              <a:rPr lang="de-DE" dirty="0"/>
              <a:t>National legal </a:t>
            </a:r>
            <a:r>
              <a:rPr lang="de-DE" dirty="0" err="1"/>
              <a:t>framework</a:t>
            </a:r>
            <a:r>
              <a:rPr lang="de-DE" dirty="0"/>
              <a:t> </a:t>
            </a:r>
            <a:r>
              <a:rPr lang="de-DE" dirty="0" err="1"/>
              <a:t>for</a:t>
            </a:r>
            <a:r>
              <a:rPr lang="de-DE" dirty="0"/>
              <a:t> </a:t>
            </a:r>
            <a:r>
              <a:rPr lang="de-DE" dirty="0" err="1"/>
              <a:t>security</a:t>
            </a:r>
            <a:r>
              <a:rPr lang="de-DE" dirty="0"/>
              <a:t>-relevant </a:t>
            </a:r>
            <a:r>
              <a:rPr lang="de-DE" dirty="0" err="1"/>
              <a:t>research</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478553"/>
            <a:ext cx="4857400" cy="35855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spcBef>
                <a:spcPts val="0"/>
              </a:spcBef>
              <a:spcAft>
                <a:spcPts val="800"/>
              </a:spcAft>
              <a:buFont typeface="Arial,Sans-Serif"/>
              <a:buChar char="•"/>
            </a:pPr>
            <a:r>
              <a:rPr lang="de-DE" sz="1400" dirty="0">
                <a:latin typeface="Open Sans"/>
                <a:ea typeface="Open Sans"/>
                <a:cs typeface="Open Sans"/>
              </a:rPr>
              <a:t>Regular </a:t>
            </a:r>
            <a:r>
              <a:rPr lang="de-DE" sz="1400" dirty="0" err="1">
                <a:latin typeface="Open Sans"/>
                <a:ea typeface="Open Sans"/>
                <a:cs typeface="Open Sans"/>
              </a:rPr>
              <a:t>criminal</a:t>
            </a:r>
            <a:r>
              <a:rPr lang="de-DE" sz="1400" dirty="0">
                <a:latin typeface="Open Sans"/>
                <a:ea typeface="Open Sans"/>
                <a:cs typeface="Open Sans"/>
              </a:rPr>
              <a:t> </a:t>
            </a:r>
            <a:r>
              <a:rPr lang="de-DE" sz="1400" dirty="0" err="1">
                <a:latin typeface="Open Sans"/>
                <a:ea typeface="Open Sans"/>
                <a:cs typeface="Open Sans"/>
              </a:rPr>
              <a:t>law</a:t>
            </a:r>
            <a:endParaRPr lang="de-DE" sz="1400" dirty="0" err="1">
              <a:ea typeface="+mj-lt"/>
              <a:cs typeface="+mj-lt"/>
            </a:endParaRPr>
          </a:p>
          <a:p>
            <a:pPr marL="285750" indent="-285750">
              <a:lnSpc>
                <a:spcPct val="100000"/>
              </a:lnSpc>
              <a:spcBef>
                <a:spcPts val="0"/>
              </a:spcBef>
              <a:spcAft>
                <a:spcPts val="800"/>
              </a:spcAft>
              <a:buFont typeface="Arial,Sans-Serif"/>
              <a:buChar char="•"/>
            </a:pPr>
            <a:r>
              <a:rPr lang="de-DE" sz="1400" dirty="0">
                <a:latin typeface="Open Sans"/>
                <a:ea typeface="Open Sans"/>
                <a:cs typeface="Open Sans"/>
              </a:rPr>
              <a:t>German Biological </a:t>
            </a:r>
            <a:r>
              <a:rPr lang="de-DE" sz="1400" dirty="0" err="1">
                <a:latin typeface="Open Sans"/>
                <a:ea typeface="Open Sans"/>
                <a:cs typeface="Open Sans"/>
              </a:rPr>
              <a:t>Agents</a:t>
            </a:r>
            <a:r>
              <a:rPr lang="de-DE" sz="1400" dirty="0">
                <a:latin typeface="Open Sans"/>
                <a:ea typeface="Open Sans"/>
                <a:cs typeface="Open Sans"/>
              </a:rPr>
              <a:t> </a:t>
            </a:r>
            <a:r>
              <a:rPr lang="de-DE" sz="1400" dirty="0" err="1">
                <a:latin typeface="Open Sans"/>
                <a:ea typeface="Open Sans"/>
                <a:cs typeface="Open Sans"/>
              </a:rPr>
              <a:t>Ordinance</a:t>
            </a:r>
            <a:r>
              <a:rPr lang="de-DE" sz="1400" dirty="0">
                <a:latin typeface="Open Sans"/>
                <a:ea typeface="Open Sans"/>
                <a:cs typeface="Open Sans"/>
              </a:rPr>
              <a:t> (Biostoffverordnung)</a:t>
            </a:r>
            <a:endParaRPr lang="de-DE" sz="1400" dirty="0">
              <a:ea typeface="+mj-lt"/>
              <a:cs typeface="+mj-lt"/>
            </a:endParaRPr>
          </a:p>
          <a:p>
            <a:pPr marL="285750" indent="-285750">
              <a:lnSpc>
                <a:spcPct val="100000"/>
              </a:lnSpc>
              <a:spcBef>
                <a:spcPts val="0"/>
              </a:spcBef>
              <a:spcAft>
                <a:spcPts val="800"/>
              </a:spcAft>
              <a:buFont typeface="Arial,Sans-Serif"/>
              <a:buChar char="•"/>
            </a:pPr>
            <a:r>
              <a:rPr lang="de-DE" sz="1400" dirty="0">
                <a:latin typeface="Open Sans"/>
                <a:ea typeface="Open Sans"/>
                <a:cs typeface="Open Sans"/>
              </a:rPr>
              <a:t>German Genetic Engineering Act (Gentechnikgesetz)</a:t>
            </a:r>
            <a:endParaRPr lang="de-DE" sz="1400" dirty="0">
              <a:ea typeface="+mj-lt"/>
              <a:cs typeface="+mj-lt"/>
            </a:endParaRPr>
          </a:p>
          <a:p>
            <a:pPr marL="285750" indent="-285750">
              <a:lnSpc>
                <a:spcPct val="100000"/>
              </a:lnSpc>
              <a:spcBef>
                <a:spcPts val="0"/>
              </a:spcBef>
              <a:spcAft>
                <a:spcPts val="800"/>
              </a:spcAft>
              <a:buFont typeface="Arial,Sans-Serif"/>
              <a:buChar char="•"/>
            </a:pPr>
            <a:r>
              <a:rPr lang="de-DE" sz="1400" dirty="0">
                <a:latin typeface="Open Sans"/>
                <a:ea typeface="Open Sans"/>
                <a:cs typeface="Open Sans"/>
              </a:rPr>
              <a:t>German </a:t>
            </a:r>
            <a:r>
              <a:rPr lang="de-DE" sz="1400" dirty="0" err="1">
                <a:latin typeface="Open Sans"/>
                <a:ea typeface="Open Sans"/>
                <a:cs typeface="Open Sans"/>
              </a:rPr>
              <a:t>Infectious</a:t>
            </a:r>
            <a:r>
              <a:rPr lang="de-DE" sz="1400" dirty="0">
                <a:latin typeface="Open Sans"/>
                <a:ea typeface="Open Sans"/>
                <a:cs typeface="Open Sans"/>
              </a:rPr>
              <a:t> </a:t>
            </a:r>
            <a:r>
              <a:rPr lang="de-DE" sz="1400" dirty="0" err="1">
                <a:latin typeface="Open Sans"/>
                <a:ea typeface="Open Sans"/>
                <a:cs typeface="Open Sans"/>
              </a:rPr>
              <a:t>Diseases</a:t>
            </a:r>
            <a:r>
              <a:rPr lang="de-DE" sz="1400" dirty="0">
                <a:latin typeface="Open Sans"/>
                <a:ea typeface="Open Sans"/>
                <a:cs typeface="Open Sans"/>
              </a:rPr>
              <a:t> </a:t>
            </a:r>
            <a:r>
              <a:rPr lang="de-DE" sz="1400" dirty="0" err="1">
                <a:latin typeface="Open Sans"/>
                <a:ea typeface="Open Sans"/>
                <a:cs typeface="Open Sans"/>
              </a:rPr>
              <a:t>Protection</a:t>
            </a:r>
            <a:r>
              <a:rPr lang="de-DE" sz="1400" dirty="0">
                <a:latin typeface="Open Sans"/>
                <a:ea typeface="Open Sans"/>
                <a:cs typeface="Open Sans"/>
              </a:rPr>
              <a:t> Act (Infektionsschutzgesetz)</a:t>
            </a:r>
            <a:endParaRPr lang="de-DE" sz="1400" dirty="0">
              <a:ea typeface="+mj-lt"/>
              <a:cs typeface="+mj-lt"/>
            </a:endParaRPr>
          </a:p>
          <a:p>
            <a:pPr marL="285750" indent="-285750">
              <a:lnSpc>
                <a:spcPct val="100000"/>
              </a:lnSpc>
              <a:spcBef>
                <a:spcPts val="0"/>
              </a:spcBef>
              <a:spcAft>
                <a:spcPts val="800"/>
              </a:spcAft>
              <a:buFont typeface="Arial,Sans-Serif"/>
              <a:buChar char="•"/>
            </a:pPr>
            <a:r>
              <a:rPr lang="de-DE" sz="1400" dirty="0">
                <a:latin typeface="Open Sans"/>
                <a:ea typeface="Open Sans"/>
                <a:cs typeface="Open Sans"/>
              </a:rPr>
              <a:t>German War </a:t>
            </a:r>
            <a:r>
              <a:rPr lang="de-DE" sz="1400" dirty="0" err="1">
                <a:latin typeface="Open Sans"/>
                <a:ea typeface="Open Sans"/>
                <a:cs typeface="Open Sans"/>
              </a:rPr>
              <a:t>Weapons</a:t>
            </a:r>
            <a:r>
              <a:rPr lang="de-DE" sz="1400" dirty="0">
                <a:latin typeface="Open Sans"/>
                <a:ea typeface="Open Sans"/>
                <a:cs typeface="Open Sans"/>
              </a:rPr>
              <a:t> Control Act (Kriegswaffenkontrollgesetz)</a:t>
            </a:r>
            <a:endParaRPr lang="de-DE" sz="1400" dirty="0">
              <a:ea typeface="+mj-lt"/>
              <a:cs typeface="+mj-lt"/>
            </a:endParaRPr>
          </a:p>
          <a:p>
            <a:pPr marL="285750" indent="-285750">
              <a:lnSpc>
                <a:spcPct val="100000"/>
              </a:lnSpc>
              <a:spcBef>
                <a:spcPts val="0"/>
              </a:spcBef>
              <a:spcAft>
                <a:spcPts val="800"/>
              </a:spcAft>
              <a:buFont typeface="Arial,Sans-Serif"/>
              <a:buChar char="•"/>
            </a:pPr>
            <a:r>
              <a:rPr lang="en-US" sz="1400" dirty="0">
                <a:latin typeface="Open Sans"/>
                <a:ea typeface="Open Sans"/>
                <a:cs typeface="Open Sans"/>
              </a:rPr>
              <a:t>Export regulations of the Federal Office of Economics and Export Control</a:t>
            </a:r>
            <a:r>
              <a:rPr lang="de-DE" sz="1400" dirty="0">
                <a:latin typeface="Open Sans"/>
                <a:ea typeface="Open Sans"/>
                <a:cs typeface="Open Sans"/>
              </a:rPr>
              <a:t> (BAFA, </a:t>
            </a:r>
            <a:r>
              <a:rPr lang="de-DE" sz="1400" dirty="0" err="1">
                <a:latin typeface="Open Sans"/>
                <a:ea typeface="Open Sans"/>
                <a:cs typeface="Open Sans"/>
              </a:rPr>
              <a:t>see</a:t>
            </a:r>
            <a:r>
              <a:rPr lang="de-DE" sz="1400" dirty="0">
                <a:latin typeface="Open Sans"/>
                <a:ea typeface="Open Sans"/>
                <a:cs typeface="Open Sans"/>
              </a:rPr>
              <a:t> also „</a:t>
            </a:r>
            <a:r>
              <a:rPr lang="en-US" sz="1400" dirty="0">
                <a:latin typeface="Open Sans"/>
                <a:ea typeface="Open Sans"/>
                <a:cs typeface="Open Sans"/>
              </a:rPr>
              <a:t>Export Control and Academia Manual</a:t>
            </a:r>
            <a:r>
              <a:rPr lang="de-DE" sz="1400" dirty="0">
                <a:latin typeface="Open Sans"/>
                <a:ea typeface="Open Sans"/>
                <a:cs typeface="Open Sans"/>
              </a:rPr>
              <a:t>“)</a:t>
            </a:r>
            <a:endParaRPr lang="de-DE" dirty="0">
              <a:cs typeface="Calibri Light" panose="020F0302020204030204"/>
            </a:endParaRPr>
          </a:p>
          <a:p>
            <a:pPr marL="285750" indent="-285750">
              <a:lnSpc>
                <a:spcPct val="150000"/>
              </a:lnSpc>
              <a:buFont typeface="Arial" panose="020B0604020202020204" pitchFamily="34" charset="0"/>
              <a:buChar char="•"/>
            </a:pPr>
            <a:r>
              <a:rPr lang="de-DE" sz="1600" dirty="0">
                <a:latin typeface="Open Sans" panose="020B0606030504020204" pitchFamily="34" charset="0"/>
                <a:ea typeface="Open Sans" panose="020B0606030504020204" pitchFamily="34" charset="0"/>
                <a:cs typeface="Open Sans" panose="020B0606030504020204" pitchFamily="34" charset="0"/>
              </a:rPr>
              <a:t>...</a:t>
            </a: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3">
            <a:extLst>
              <a:ext uri="{FF2B5EF4-FFF2-40B4-BE49-F238E27FC236}">
                <a16:creationId xmlns:a16="http://schemas.microsoft.com/office/drawing/2014/main" id="{0C7F763D-A241-24FC-9244-9EB57646D694}"/>
              </a:ext>
            </a:extLst>
          </p:cNvPr>
          <p:cNvPicPr>
            <a:picLocks noChangeAspect="1"/>
          </p:cNvPicPr>
          <p:nvPr/>
        </p:nvPicPr>
        <p:blipFill>
          <a:blip r:embed="rId2"/>
          <a:stretch>
            <a:fillRect/>
          </a:stretch>
        </p:blipFill>
        <p:spPr>
          <a:xfrm>
            <a:off x="6255727" y="1186559"/>
            <a:ext cx="2217032" cy="3138561"/>
          </a:xfrm>
          <a:prstGeom prst="rect">
            <a:avLst/>
          </a:prstGeom>
        </p:spPr>
      </p:pic>
    </p:spTree>
    <p:extLst>
      <p:ext uri="{BB962C8B-B14F-4D97-AF65-F5344CB8AC3E}">
        <p14:creationId xmlns:p14="http://schemas.microsoft.com/office/powerpoint/2010/main" val="2362967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3E1E475-298B-A92C-659A-04EE5ECAEC5F}"/>
              </a:ext>
            </a:extLst>
          </p:cNvPr>
          <p:cNvPicPr>
            <a:picLocks noChangeAspect="1"/>
          </p:cNvPicPr>
          <p:nvPr/>
        </p:nvPicPr>
        <p:blipFill>
          <a:blip r:embed="rId2"/>
          <a:stretch>
            <a:fillRect/>
          </a:stretch>
        </p:blipFill>
        <p:spPr>
          <a:xfrm>
            <a:off x="0" y="0"/>
            <a:ext cx="3981267" cy="5143500"/>
          </a:xfrm>
          <a:prstGeom prst="rect">
            <a:avLst/>
          </a:prstGeom>
        </p:spPr>
      </p:pic>
      <p:grpSp>
        <p:nvGrpSpPr>
          <p:cNvPr id="5" name="Gruppieren 4">
            <a:extLst>
              <a:ext uri="{FF2B5EF4-FFF2-40B4-BE49-F238E27FC236}">
                <a16:creationId xmlns:a16="http://schemas.microsoft.com/office/drawing/2014/main" id="{F0DD774D-AB15-1037-BE65-8C4BE88ADFA0}"/>
              </a:ext>
            </a:extLst>
          </p:cNvPr>
          <p:cNvGrpSpPr/>
          <p:nvPr/>
        </p:nvGrpSpPr>
        <p:grpSpPr>
          <a:xfrm>
            <a:off x="1593476" y="417922"/>
            <a:ext cx="6945406" cy="1212050"/>
            <a:chOff x="1593476" y="417922"/>
            <a:chExt cx="6945406" cy="1212050"/>
          </a:xfrm>
        </p:grpSpPr>
        <p:sp>
          <p:nvSpPr>
            <p:cNvPr id="6" name="Textfeld 5">
              <a:extLst>
                <a:ext uri="{FF2B5EF4-FFF2-40B4-BE49-F238E27FC236}">
                  <a16:creationId xmlns:a16="http://schemas.microsoft.com/office/drawing/2014/main" id="{748693DC-B42F-86D1-2990-26A6D8490F99}"/>
                </a:ext>
              </a:extLst>
            </p:cNvPr>
            <p:cNvSpPr txBox="1"/>
            <p:nvPr/>
          </p:nvSpPr>
          <p:spPr>
            <a:xfrm>
              <a:off x="4420951" y="420030"/>
              <a:ext cx="4117931" cy="1200329"/>
            </a:xfrm>
            <a:prstGeom prst="rect">
              <a:avLst/>
            </a:prstGeom>
            <a:noFill/>
            <a:ln w="19050">
              <a:solidFill>
                <a:srgbClr val="05326F"/>
              </a:solidFill>
            </a:ln>
          </p:spPr>
          <p:txBody>
            <a:bodyPr wrap="square" rtlCol="0">
              <a:spAutoFit/>
            </a:bodyPr>
            <a:lstStyle/>
            <a:p>
              <a:r>
                <a:rPr lang="de-DE" sz="1200" b="1" dirty="0">
                  <a:latin typeface="Open Sans ExtraBold" panose="020B0604020202020204" charset="0"/>
                  <a:ea typeface="Open Sans ExtraBold" panose="020B0604020202020204" charset="0"/>
                  <a:cs typeface="Open Sans ExtraBold" panose="020B0604020202020204" charset="0"/>
                </a:rPr>
                <a:t>Part 1 </a:t>
              </a:r>
              <a:r>
                <a:rPr lang="de-DE" sz="1200" b="1" dirty="0" err="1">
                  <a:latin typeface="Open Sans ExtraBold" panose="020B0604020202020204" charset="0"/>
                  <a:ea typeface="Open Sans ExtraBold" panose="020B0604020202020204" charset="0"/>
                  <a:cs typeface="Open Sans ExtraBold" panose="020B0604020202020204" charset="0"/>
                </a:rPr>
                <a:t>Section</a:t>
              </a:r>
              <a:r>
                <a:rPr lang="de-DE" sz="1200" b="1" dirty="0">
                  <a:latin typeface="Open Sans ExtraBold" panose="020B0604020202020204" charset="0"/>
                  <a:ea typeface="Open Sans ExtraBold" panose="020B0604020202020204" charset="0"/>
                  <a:cs typeface="Open Sans ExtraBold" panose="020B0604020202020204" charset="0"/>
                </a:rPr>
                <a:t> A: </a:t>
              </a:r>
              <a:r>
                <a:rPr lang="de-DE" sz="1200" dirty="0" err="1">
                  <a:latin typeface="Open Sans" panose="020B0604020202020204" charset="0"/>
                  <a:ea typeface="Open Sans" panose="020B0604020202020204" charset="0"/>
                  <a:cs typeface="Open Sans" panose="020B0604020202020204" charset="0"/>
                </a:rPr>
                <a:t>military</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items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weapons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ammunition</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and</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armament</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materials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whose</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export</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and</a:t>
              </a:r>
              <a:r>
                <a:rPr lang="de-DE" sz="1200" dirty="0">
                  <a:latin typeface="Open Sans" panose="020B0604020202020204" charset="0"/>
                  <a:ea typeface="Open Sans" panose="020B0604020202020204" charset="0"/>
                  <a:cs typeface="Open Sans" panose="020B0604020202020204" charset="0"/>
                </a:rPr>
                <a:t>/</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intra-EU </a:t>
              </a:r>
              <a:r>
                <a:rPr lang="de-DE" sz="1200" dirty="0" err="1">
                  <a:latin typeface="Open Sans" panose="020B0604020202020204" charset="0"/>
                  <a:ea typeface="Open Sans" panose="020B0604020202020204" charset="0"/>
                  <a:cs typeface="Open Sans" panose="020B0604020202020204" charset="0"/>
                </a:rPr>
                <a:t>transfer</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always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requires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authorisation</a:t>
              </a:r>
              <a:endParaRPr lang="de-DE" sz="1200" dirty="0">
                <a:latin typeface="Open Sans" panose="020B0604020202020204" charset="0"/>
                <a:ea typeface="Open Sans" panose="020B0604020202020204" charset="0"/>
                <a:cs typeface="Open Sans" panose="020B0604020202020204" charset="0"/>
              </a:endParaRPr>
            </a:p>
            <a:p>
              <a:endParaRPr lang="de-DE" sz="1200" dirty="0">
                <a:latin typeface="Open Sans" panose="020B0604020202020204" charset="0"/>
                <a:ea typeface="Open Sans" panose="020B0604020202020204" charset="0"/>
                <a:cs typeface="Open Sans" panose="020B0604020202020204" charset="0"/>
              </a:endParaRPr>
            </a:p>
            <a:p>
              <a:r>
                <a:rPr lang="de-DE" sz="1200" dirty="0">
                  <a:latin typeface="Open Sans" panose="020B0604020202020204" charset="0"/>
                  <a:ea typeface="Open Sans" panose="020B0604020202020204" charset="0"/>
                  <a:cs typeface="Open Sans" panose="020B0604020202020204" charset="0"/>
                </a:rPr>
                <a:t>"Biological </a:t>
              </a:r>
              <a:r>
                <a:rPr lang="de-DE" sz="1200" dirty="0" err="1">
                  <a:latin typeface="Open Sans" panose="020B0604020202020204" charset="0"/>
                  <a:ea typeface="Open Sans" panose="020B0604020202020204" charset="0"/>
                  <a:cs typeface="Open Sans" panose="020B0604020202020204" charset="0"/>
                </a:rPr>
                <a:t>agents</a:t>
              </a:r>
              <a:r>
                <a:rPr lang="de-DE" sz="1200" dirty="0">
                  <a:latin typeface="Open Sans" panose="020B0604020202020204" charset="0"/>
                  <a:ea typeface="Open Sans" panose="020B0604020202020204" charset="0"/>
                  <a:cs typeface="Open Sans" panose="020B0604020202020204" charset="0"/>
                </a:rPr>
                <a:t> ... </a:t>
              </a:r>
              <a:r>
                <a:rPr lang="de-DE" sz="1200" dirty="0" err="1">
                  <a:latin typeface="Open Sans" panose="020B0604020202020204" charset="0"/>
                  <a:ea typeface="Open Sans" panose="020B0604020202020204" charset="0"/>
                  <a:cs typeface="Open Sans" panose="020B0604020202020204" charset="0"/>
                </a:rPr>
                <a:t>selected</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modified</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to</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increase</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effectiveness</a:t>
              </a:r>
              <a:r>
                <a:rPr lang="de-DE" sz="1200" dirty="0">
                  <a:latin typeface="Open Sans" panose="020B0604020202020204" charset="0"/>
                  <a:ea typeface="Open Sans" panose="020B0604020202020204" charset="0"/>
                  <a:cs typeface="Open Sans" panose="020B0604020202020204" charset="0"/>
                </a:rPr>
                <a:t> in </a:t>
              </a:r>
              <a:r>
                <a:rPr lang="de-DE" sz="1200" dirty="0" err="1">
                  <a:latin typeface="Open Sans" panose="020B0604020202020204" charset="0"/>
                  <a:ea typeface="Open Sans" panose="020B0604020202020204" charset="0"/>
                  <a:cs typeface="Open Sans" panose="020B0604020202020204" charset="0"/>
                </a:rPr>
                <a:t>incapacitating</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humans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animals</a:t>
              </a:r>
              <a:r>
                <a:rPr lang="de-DE" sz="1200" dirty="0">
                  <a:latin typeface="Open Sans" panose="020B0604020202020204" charset="0"/>
                  <a:ea typeface="Open Sans" panose="020B0604020202020204" charset="0"/>
                  <a:cs typeface="Open Sans" panose="020B0604020202020204" charset="0"/>
                </a:rPr>
                <a:t> ...“</a:t>
              </a:r>
            </a:p>
          </p:txBody>
        </p:sp>
        <p:sp>
          <p:nvSpPr>
            <p:cNvPr id="7" name="Dreieck 1">
              <a:extLst>
                <a:ext uri="{FF2B5EF4-FFF2-40B4-BE49-F238E27FC236}">
                  <a16:creationId xmlns:a16="http://schemas.microsoft.com/office/drawing/2014/main" id="{3932245E-C450-4982-8439-767F186C0BAD}"/>
                </a:ext>
              </a:extLst>
            </p:cNvPr>
            <p:cNvSpPr/>
            <p:nvPr/>
          </p:nvSpPr>
          <p:spPr>
            <a:xfrm rot="5400000" flipH="1" flipV="1">
              <a:off x="2401191" y="-389793"/>
              <a:ext cx="1212050" cy="2827479"/>
            </a:xfrm>
            <a:prstGeom prst="triangle">
              <a:avLst>
                <a:gd name="adj" fmla="val 100000"/>
              </a:avLst>
            </a:prstGeom>
            <a:solidFill>
              <a:srgbClr val="05326F">
                <a:alpha val="49000"/>
              </a:srgbClr>
            </a:solidFill>
            <a:ln w="19050">
              <a:solidFill>
                <a:srgbClr val="05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 name="Gruppieren 7">
            <a:extLst>
              <a:ext uri="{FF2B5EF4-FFF2-40B4-BE49-F238E27FC236}">
                <a16:creationId xmlns:a16="http://schemas.microsoft.com/office/drawing/2014/main" id="{1A17F97C-CC83-9154-7565-C623DAA15234}"/>
              </a:ext>
            </a:extLst>
          </p:cNvPr>
          <p:cNvGrpSpPr/>
          <p:nvPr/>
        </p:nvGrpSpPr>
        <p:grpSpPr>
          <a:xfrm>
            <a:off x="1409485" y="2004178"/>
            <a:ext cx="7129397" cy="833244"/>
            <a:chOff x="1409485" y="2004178"/>
            <a:chExt cx="7129397" cy="833244"/>
          </a:xfrm>
        </p:grpSpPr>
        <p:sp>
          <p:nvSpPr>
            <p:cNvPr id="9" name="Textfeld 8">
              <a:extLst>
                <a:ext uri="{FF2B5EF4-FFF2-40B4-BE49-F238E27FC236}">
                  <a16:creationId xmlns:a16="http://schemas.microsoft.com/office/drawing/2014/main" id="{31D2D803-798D-DBE9-5B2F-15C5BAD998B4}"/>
                </a:ext>
              </a:extLst>
            </p:cNvPr>
            <p:cNvSpPr txBox="1"/>
            <p:nvPr/>
          </p:nvSpPr>
          <p:spPr>
            <a:xfrm>
              <a:off x="4420951" y="2006425"/>
              <a:ext cx="4117931" cy="830997"/>
            </a:xfrm>
            <a:prstGeom prst="rect">
              <a:avLst/>
            </a:prstGeom>
            <a:noFill/>
            <a:ln w="19050">
              <a:solidFill>
                <a:srgbClr val="05326F"/>
              </a:solidFill>
            </a:ln>
          </p:spPr>
          <p:txBody>
            <a:bodyPr wrap="square" rtlCol="0">
              <a:spAutoFit/>
            </a:bodyPr>
            <a:lstStyle/>
            <a:p>
              <a:r>
                <a:rPr lang="de-DE" sz="1200" b="1" dirty="0">
                  <a:latin typeface="Open Sans ExtraBold" panose="020B0604020202020204" charset="0"/>
                  <a:ea typeface="Open Sans ExtraBold" panose="020B0604020202020204" charset="0"/>
                  <a:cs typeface="Open Sans ExtraBold" panose="020B0604020202020204" charset="0"/>
                </a:rPr>
                <a:t>Part 1 </a:t>
              </a:r>
              <a:r>
                <a:rPr lang="de-DE" sz="1200" b="1" dirty="0" err="1">
                  <a:latin typeface="Open Sans ExtraBold" panose="020B0604020202020204" charset="0"/>
                  <a:ea typeface="Open Sans ExtraBold" panose="020B0604020202020204" charset="0"/>
                  <a:cs typeface="Open Sans ExtraBold" panose="020B0604020202020204" charset="0"/>
                </a:rPr>
                <a:t>Section</a:t>
              </a:r>
              <a:r>
                <a:rPr lang="de-DE" sz="1200" b="1" dirty="0">
                  <a:latin typeface="Open Sans ExtraBold" panose="020B0604020202020204" charset="0"/>
                  <a:ea typeface="Open Sans ExtraBold" panose="020B0604020202020204" charset="0"/>
                  <a:cs typeface="Open Sans ExtraBold" panose="020B0604020202020204" charset="0"/>
                </a:rPr>
                <a:t> B: </a:t>
              </a:r>
              <a:r>
                <a:rPr lang="de-DE" sz="1200" dirty="0">
                  <a:latin typeface="Open Sans" panose="020B0604020202020204" charset="0"/>
                  <a:ea typeface="Open Sans" panose="020B0604020202020204" charset="0"/>
                  <a:cs typeface="Open Sans" panose="020B0604020202020204" charset="0"/>
                </a:rPr>
                <a:t>national </a:t>
              </a:r>
              <a:r>
                <a:rPr lang="de-DE" sz="1200" dirty="0" err="1">
                  <a:latin typeface="Open Sans" panose="020B0604020202020204" charset="0"/>
                  <a:ea typeface="Open Sans" panose="020B0604020202020204" charset="0"/>
                  <a:cs typeface="Open Sans" panose="020B0604020202020204" charset="0"/>
                </a:rPr>
                <a:t>list</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with</a:t>
              </a:r>
              <a:r>
                <a:rPr lang="de-DE" sz="1200" dirty="0">
                  <a:latin typeface="Open Sans" panose="020B0604020202020204" charset="0"/>
                  <a:ea typeface="Open Sans" panose="020B0604020202020204" charset="0"/>
                  <a:cs typeface="Open Sans" panose="020B0604020202020204" charset="0"/>
                </a:rPr>
                <a:t> dual-use </a:t>
              </a:r>
              <a:r>
                <a:rPr lang="de-DE" sz="1200" dirty="0" err="1">
                  <a:latin typeface="Open Sans" panose="020B0604020202020204" charset="0"/>
                  <a:ea typeface="Open Sans" panose="020B0604020202020204" charset="0"/>
                  <a:cs typeface="Open Sans" panose="020B0604020202020204" charset="0"/>
                </a:rPr>
                <a:t>items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whose</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export</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to</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certain</a:t>
              </a:r>
              <a:r>
                <a:rPr lang="de-DE" sz="1200" dirty="0">
                  <a:latin typeface="Open Sans" panose="020B0604020202020204" charset="0"/>
                  <a:ea typeface="Open Sans" panose="020B0604020202020204" charset="0"/>
                  <a:cs typeface="Open Sans" panose="020B0604020202020204" charset="0"/>
                </a:rPr>
                <a:t> countries </a:t>
              </a:r>
              <a:r>
                <a:rPr lang="de-DE" sz="1200" dirty="0" err="1">
                  <a:latin typeface="Open Sans" panose="020B0604020202020204" charset="0"/>
                  <a:ea typeface="Open Sans" panose="020B0604020202020204" charset="0"/>
                  <a:cs typeface="Open Sans" panose="020B0604020202020204" charset="0"/>
                </a:rPr>
                <a:t>requires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authorisation</a:t>
              </a:r>
              <a:r>
                <a:rPr lang="de-DE" sz="1200" dirty="0">
                  <a:latin typeface="Open Sans" panose="020B0604020202020204" charset="0"/>
                  <a:ea typeface="Open Sans" panose="020B0604020202020204" charset="0"/>
                  <a:cs typeface="Open Sans" panose="020B0604020202020204" charset="0"/>
                </a:rPr>
                <a:t> (e.g. </a:t>
              </a:r>
              <a:r>
                <a:rPr lang="de-DE" sz="1200" dirty="0" err="1">
                  <a:latin typeface="Open Sans" panose="020B0604020202020204" charset="0"/>
                  <a:ea typeface="Open Sans" panose="020B0604020202020204" charset="0"/>
                  <a:cs typeface="Open Sans" panose="020B0604020202020204" charset="0"/>
                </a:rPr>
                <a:t>fermenters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coating</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manifacturing</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equipment</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certain</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software</a:t>
              </a:r>
              <a:r>
                <a:rPr lang="de-DE" sz="1200" dirty="0">
                  <a:latin typeface="Open Sans" panose="020B0604020202020204" charset="0"/>
                  <a:ea typeface="Open Sans" panose="020B0604020202020204" charset="0"/>
                  <a:cs typeface="Open Sans" panose="020B0604020202020204" charset="0"/>
                </a:rPr>
                <a:t>, IT </a:t>
              </a:r>
              <a:r>
                <a:rPr lang="de-DE" sz="1200" dirty="0" err="1">
                  <a:latin typeface="Open Sans" panose="020B0604020202020204" charset="0"/>
                  <a:ea typeface="Open Sans" panose="020B0604020202020204" charset="0"/>
                  <a:cs typeface="Open Sans" panose="020B0604020202020204" charset="0"/>
                </a:rPr>
                <a:t>equipment</a:t>
              </a:r>
              <a:r>
                <a:rPr lang="de-DE" sz="1200" dirty="0">
                  <a:latin typeface="Open Sans" panose="020B0604020202020204" charset="0"/>
                  <a:ea typeface="Open Sans" panose="020B0604020202020204" charset="0"/>
                  <a:cs typeface="Open Sans" panose="020B0604020202020204" charset="0"/>
                </a:rPr>
                <a:t>)</a:t>
              </a:r>
            </a:p>
          </p:txBody>
        </p:sp>
        <p:sp>
          <p:nvSpPr>
            <p:cNvPr id="10" name="Dreieck 1">
              <a:extLst>
                <a:ext uri="{FF2B5EF4-FFF2-40B4-BE49-F238E27FC236}">
                  <a16:creationId xmlns:a16="http://schemas.microsoft.com/office/drawing/2014/main" id="{5FD04C5C-DBAC-79AA-6D7E-7B768B1E899B}"/>
                </a:ext>
              </a:extLst>
            </p:cNvPr>
            <p:cNvSpPr/>
            <p:nvPr/>
          </p:nvSpPr>
          <p:spPr>
            <a:xfrm rot="5400000" flipH="1" flipV="1">
              <a:off x="2500236" y="913427"/>
              <a:ext cx="829966" cy="3011467"/>
            </a:xfrm>
            <a:prstGeom prst="triangle">
              <a:avLst>
                <a:gd name="adj" fmla="val 100000"/>
              </a:avLst>
            </a:prstGeom>
            <a:solidFill>
              <a:srgbClr val="05326F">
                <a:alpha val="49000"/>
              </a:srgbClr>
            </a:solidFill>
            <a:ln w="19050">
              <a:solidFill>
                <a:srgbClr val="05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E1E814B7-A4D5-C430-4F0B-0CED9F8F4E0F}"/>
              </a:ext>
            </a:extLst>
          </p:cNvPr>
          <p:cNvGrpSpPr/>
          <p:nvPr/>
        </p:nvGrpSpPr>
        <p:grpSpPr>
          <a:xfrm>
            <a:off x="1376307" y="2617454"/>
            <a:ext cx="7162575" cy="1635007"/>
            <a:chOff x="1376307" y="2617454"/>
            <a:chExt cx="7162575" cy="1635007"/>
          </a:xfrm>
        </p:grpSpPr>
        <p:sp>
          <p:nvSpPr>
            <p:cNvPr id="12" name="Textfeld 11">
              <a:extLst>
                <a:ext uri="{FF2B5EF4-FFF2-40B4-BE49-F238E27FC236}">
                  <a16:creationId xmlns:a16="http://schemas.microsoft.com/office/drawing/2014/main" id="{397E0DF7-1E60-632E-11BF-14D7C4B91753}"/>
                </a:ext>
              </a:extLst>
            </p:cNvPr>
            <p:cNvSpPr txBox="1"/>
            <p:nvPr/>
          </p:nvSpPr>
          <p:spPr>
            <a:xfrm>
              <a:off x="4420951" y="3236798"/>
              <a:ext cx="4117931" cy="1015663"/>
            </a:xfrm>
            <a:prstGeom prst="rect">
              <a:avLst/>
            </a:prstGeom>
            <a:noFill/>
            <a:ln w="19050">
              <a:solidFill>
                <a:srgbClr val="05326F"/>
              </a:solidFill>
            </a:ln>
          </p:spPr>
          <p:txBody>
            <a:bodyPr wrap="square" rtlCol="0">
              <a:spAutoFit/>
            </a:bodyPr>
            <a:lstStyle/>
            <a:p>
              <a:r>
                <a:rPr lang="de-DE" sz="1200" b="1" dirty="0">
                  <a:latin typeface="Open Sans ExtraBold" panose="020B0604020202020204" charset="0"/>
                  <a:ea typeface="Open Sans ExtraBold" panose="020B0604020202020204" charset="0"/>
                  <a:cs typeface="Open Sans ExtraBold" panose="020B0604020202020204" charset="0"/>
                </a:rPr>
                <a:t>Basic </a:t>
              </a:r>
              <a:r>
                <a:rPr lang="de-DE" sz="1200" b="1" dirty="0" err="1">
                  <a:latin typeface="Open Sans ExtraBold" panose="020B0604020202020204" charset="0"/>
                  <a:ea typeface="Open Sans ExtraBold" panose="020B0604020202020204" charset="0"/>
                  <a:cs typeface="Open Sans ExtraBold" panose="020B0604020202020204" charset="0"/>
                </a:rPr>
                <a:t>scientific</a:t>
              </a:r>
              <a:r>
                <a:rPr lang="de-DE" sz="1200" b="1" dirty="0">
                  <a:latin typeface="Open Sans ExtraBold" panose="020B0604020202020204" charset="0"/>
                  <a:ea typeface="Open Sans ExtraBold" panose="020B0604020202020204" charset="0"/>
                  <a:cs typeface="Open Sans ExtraBold" panose="020B0604020202020204" charset="0"/>
                </a:rPr>
                <a:t> </a:t>
              </a:r>
              <a:r>
                <a:rPr lang="de-DE" sz="1200" b="1" dirty="0" err="1">
                  <a:latin typeface="Open Sans ExtraBold" panose="020B0604020202020204" charset="0"/>
                  <a:ea typeface="Open Sans ExtraBold" panose="020B0604020202020204" charset="0"/>
                  <a:cs typeface="Open Sans ExtraBold" panose="020B0604020202020204" charset="0"/>
                </a:rPr>
                <a:t>research</a:t>
              </a:r>
              <a:r>
                <a:rPr lang="de-DE" sz="1200" b="1" dirty="0">
                  <a:latin typeface="Open Sans ExtraBold" panose="020B0604020202020204" charset="0"/>
                  <a:ea typeface="Open Sans ExtraBold" panose="020B0604020202020204" charset="0"/>
                  <a:cs typeface="Open Sans ExtraBold" panose="020B0604020202020204" charset="0"/>
                </a:rPr>
                <a:t>:</a:t>
              </a:r>
              <a:r>
                <a:rPr lang="de-DE" sz="1200" dirty="0">
                  <a:latin typeface="Open Sans" panose="020B0604020202020204" charset="0"/>
                  <a:ea typeface="Open Sans" panose="020B0604020202020204" charset="0"/>
                  <a:cs typeface="Open Sans" panose="020B0604020202020204" charset="0"/>
                </a:rPr>
                <a:t> experimental </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theoretical</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work</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mainly</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to</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obtain</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new</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information</a:t>
              </a:r>
              <a:r>
                <a:rPr lang="de-DE" sz="1200" dirty="0">
                  <a:latin typeface="Open Sans" panose="020B0604020202020204" charset="0"/>
                  <a:ea typeface="Open Sans" panose="020B0604020202020204" charset="0"/>
                  <a:cs typeface="Open Sans" panose="020B0604020202020204" charset="0"/>
                </a:rPr>
                <a:t> on fundamental </a:t>
              </a:r>
              <a:r>
                <a:rPr lang="de-DE" sz="1200" dirty="0" err="1">
                  <a:latin typeface="Open Sans" panose="020B0604020202020204" charset="0"/>
                  <a:ea typeface="Open Sans" panose="020B0604020202020204" charset="0"/>
                  <a:cs typeface="Open Sans" panose="020B0604020202020204" charset="0"/>
                </a:rPr>
                <a:t>principles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of</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phenomena</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facts</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which</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are</a:t>
              </a:r>
              <a:r>
                <a:rPr lang="de-DE" sz="1200" dirty="0">
                  <a:latin typeface="Open Sans" panose="020B0604020202020204" charset="0"/>
                  <a:ea typeface="Open Sans" panose="020B0604020202020204" charset="0"/>
                  <a:cs typeface="Open Sans" panose="020B0604020202020204" charset="0"/>
                </a:rPr>
                <a:t> not </a:t>
              </a:r>
              <a:r>
                <a:rPr lang="de-DE" sz="1200" dirty="0" err="1">
                  <a:latin typeface="Open Sans" panose="020B0604020202020204" charset="0"/>
                  <a:ea typeface="Open Sans" panose="020B0604020202020204" charset="0"/>
                  <a:cs typeface="Open Sans" panose="020B0604020202020204" charset="0"/>
                </a:rPr>
                <a:t>primarily</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aimed</a:t>
              </a:r>
              <a:r>
                <a:rPr lang="de-DE" sz="1200" dirty="0">
                  <a:latin typeface="Open Sans" panose="020B0604020202020204" charset="0"/>
                  <a:ea typeface="Open Sans" panose="020B0604020202020204" charset="0"/>
                  <a:cs typeface="Open Sans" panose="020B0604020202020204" charset="0"/>
                </a:rPr>
                <a:t> at a </a:t>
              </a:r>
              <a:r>
                <a:rPr lang="de-DE" sz="1200" dirty="0" err="1">
                  <a:latin typeface="Open Sans" panose="020B0604020202020204" charset="0"/>
                  <a:ea typeface="Open Sans" panose="020B0604020202020204" charset="0"/>
                  <a:cs typeface="Open Sans" panose="020B0604020202020204" charset="0"/>
                </a:rPr>
                <a:t>specific</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practical</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goal</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or</a:t>
              </a:r>
              <a:r>
                <a:rPr lang="de-DE" sz="1200" dirty="0">
                  <a:latin typeface="Open Sans" panose="020B0604020202020204" charset="0"/>
                  <a:ea typeface="Open Sans" panose="020B0604020202020204" charset="0"/>
                  <a:cs typeface="Open Sans" panose="020B0604020202020204" charset="0"/>
                </a:rPr>
                <a:t> a </a:t>
              </a:r>
              <a:r>
                <a:rPr lang="de-DE" sz="1200" dirty="0" err="1">
                  <a:latin typeface="Open Sans" panose="020B0604020202020204" charset="0"/>
                  <a:ea typeface="Open Sans" panose="020B0604020202020204" charset="0"/>
                  <a:cs typeface="Open Sans" panose="020B0604020202020204" charset="0"/>
                </a:rPr>
                <a:t>specific</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practical</a:t>
              </a:r>
              <a:r>
                <a:rPr lang="de-DE" sz="1200" dirty="0">
                  <a:latin typeface="Open Sans" panose="020B0604020202020204" charset="0"/>
                  <a:ea typeface="Open Sans" panose="020B0604020202020204" charset="0"/>
                  <a:cs typeface="Open Sans" panose="020B0604020202020204" charset="0"/>
                </a:rPr>
                <a:t> </a:t>
              </a:r>
              <a:r>
                <a:rPr lang="de-DE" sz="1200" dirty="0" err="1">
                  <a:latin typeface="Open Sans" panose="020B0604020202020204" charset="0"/>
                  <a:ea typeface="Open Sans" panose="020B0604020202020204" charset="0"/>
                  <a:cs typeface="Open Sans" panose="020B0604020202020204" charset="0"/>
                </a:rPr>
                <a:t>purpose</a:t>
              </a:r>
              <a:endParaRPr lang="de-DE" sz="1200" dirty="0">
                <a:latin typeface="Open Sans" panose="020B0604020202020204" charset="0"/>
                <a:ea typeface="Open Sans" panose="020B0604020202020204" charset="0"/>
                <a:cs typeface="Open Sans" panose="020B0604020202020204" charset="0"/>
              </a:endParaRPr>
            </a:p>
          </p:txBody>
        </p:sp>
        <p:sp>
          <p:nvSpPr>
            <p:cNvPr id="13" name="Dreieck 12">
              <a:extLst>
                <a:ext uri="{FF2B5EF4-FFF2-40B4-BE49-F238E27FC236}">
                  <a16:creationId xmlns:a16="http://schemas.microsoft.com/office/drawing/2014/main" id="{C6C55097-E9DA-2D22-55BA-33921B56A9F6}"/>
                </a:ext>
              </a:extLst>
            </p:cNvPr>
            <p:cNvSpPr/>
            <p:nvPr/>
          </p:nvSpPr>
          <p:spPr>
            <a:xfrm rot="1614126">
              <a:off x="1376307" y="2617454"/>
              <a:ext cx="3454641" cy="913382"/>
            </a:xfrm>
            <a:prstGeom prst="triangle">
              <a:avLst>
                <a:gd name="adj" fmla="val 85795"/>
              </a:avLst>
            </a:prstGeom>
            <a:solidFill>
              <a:srgbClr val="002060">
                <a:alpha val="49000"/>
              </a:srgb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Rechteck 13">
            <a:extLst>
              <a:ext uri="{FF2B5EF4-FFF2-40B4-BE49-F238E27FC236}">
                <a16:creationId xmlns:a16="http://schemas.microsoft.com/office/drawing/2014/main" id="{499320DF-88B0-A9C7-B4DA-BC39CFD7814D}"/>
              </a:ext>
            </a:extLst>
          </p:cNvPr>
          <p:cNvSpPr/>
          <p:nvPr/>
        </p:nvSpPr>
        <p:spPr>
          <a:xfrm>
            <a:off x="3889792" y="4847665"/>
            <a:ext cx="4440661" cy="29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FDAE130-59DF-0543-22EB-ED269E56761C}"/>
              </a:ext>
            </a:extLst>
          </p:cNvPr>
          <p:cNvSpPr/>
          <p:nvPr/>
        </p:nvSpPr>
        <p:spPr>
          <a:xfrm>
            <a:off x="3935530" y="0"/>
            <a:ext cx="4440661" cy="29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3F210602-0B62-E361-5C2D-E4292205825C}"/>
              </a:ext>
            </a:extLst>
          </p:cNvPr>
          <p:cNvSpPr txBox="1"/>
          <p:nvPr/>
        </p:nvSpPr>
        <p:spPr>
          <a:xfrm>
            <a:off x="3770426" y="4886149"/>
            <a:ext cx="5193925" cy="215444"/>
          </a:xfrm>
          <a:prstGeom prst="rect">
            <a:avLst/>
          </a:prstGeom>
          <a:noFill/>
        </p:spPr>
        <p:txBody>
          <a:bodyPr wrap="square" lIns="91440" tIns="45720" rIns="91440" bIns="45720" anchor="t">
            <a:spAutoFit/>
          </a:bodyPr>
          <a:lstStyle/>
          <a:p>
            <a:r>
              <a:rPr lang="de-DE" sz="800">
                <a:ea typeface="+mn-lt"/>
                <a:cs typeface="+mn-lt"/>
              </a:rPr>
              <a:t>www.bafa.de/SharedDocs/Downloads/EN/Foreign_Trade/ec_academia.pdf?__blob=publicationFile&amp;v=5</a:t>
            </a:r>
            <a:endParaRPr lang="en-US">
              <a:ea typeface="+mn-lt"/>
              <a:cs typeface="+mn-lt"/>
            </a:endParaRPr>
          </a:p>
        </p:txBody>
      </p:sp>
    </p:spTree>
    <p:extLst>
      <p:ext uri="{BB962C8B-B14F-4D97-AF65-F5344CB8AC3E}">
        <p14:creationId xmlns:p14="http://schemas.microsoft.com/office/powerpoint/2010/main" val="981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a:bodyPr>
          <a:lstStyle/>
          <a:p>
            <a:r>
              <a:rPr lang="en-US" dirty="0"/>
              <a:t>References to security-relevant research in state higher education legislation</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478553"/>
            <a:ext cx="4249729" cy="319722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Mecklenburg-Western Pomerania and Saxony-Anhalt: restrict freedom of research with reference to “responsibility towards people, society and nature”</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Bremen, Thuringia and Hesse: need for responsible handling of security-relevant research</a:t>
            </a:r>
          </a:p>
          <a:p>
            <a:pPr marL="285750" indent="-285750">
              <a:lnSpc>
                <a:spcPct val="150000"/>
              </a:lnSpc>
              <a:buFont typeface="Arial" panose="020B0604020202020204" pitchFamily="34" charset="0"/>
              <a:buChar char="•"/>
            </a:pPr>
            <a:r>
              <a:rPr lang="en-US" sz="1400" b="1" dirty="0">
                <a:latin typeface="Open Sans ExtraBold" panose="020B0606030504020204" pitchFamily="34" charset="0"/>
                <a:ea typeface="Open Sans ExtraBold" panose="020B0606030504020204" pitchFamily="34" charset="0"/>
                <a:cs typeface="Open Sans ExtraBold" panose="020B0606030504020204" pitchFamily="34" charset="0"/>
              </a:rPr>
              <a:t>Schleswig-Holstein and Lower Saxony: Senate commissions for research ethics are mandatory </a:t>
            </a:r>
            <a:endPar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266" y="1240040"/>
            <a:ext cx="2987534" cy="3504504"/>
          </a:xfrm>
          <a:prstGeom prst="rect">
            <a:avLst/>
          </a:prstGeom>
        </p:spPr>
      </p:pic>
    </p:spTree>
    <p:extLst>
      <p:ext uri="{BB962C8B-B14F-4D97-AF65-F5344CB8AC3E}">
        <p14:creationId xmlns:p14="http://schemas.microsoft.com/office/powerpoint/2010/main" val="2316682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484088" y="1441449"/>
            <a:ext cx="2659912" cy="1915137"/>
          </a:xfrm>
          <a:prstGeom prst="rect">
            <a:avLst/>
          </a:prstGeom>
        </p:spPr>
      </p:pic>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a:bodyPr>
          <a:lstStyle/>
          <a:p>
            <a:r>
              <a:rPr lang="de-DE" dirty="0" err="1"/>
              <a:t>Funding</a:t>
            </a:r>
            <a:r>
              <a:rPr lang="de-DE" dirty="0"/>
              <a:t> </a:t>
            </a:r>
            <a:r>
              <a:rPr lang="de-DE" dirty="0" err="1"/>
              <a:t>of</a:t>
            </a:r>
            <a:r>
              <a:rPr lang="de-DE" dirty="0"/>
              <a:t> </a:t>
            </a:r>
            <a:r>
              <a:rPr lang="de-DE" dirty="0" err="1"/>
              <a:t>security</a:t>
            </a:r>
            <a:r>
              <a:rPr lang="de-DE" dirty="0"/>
              <a:t>-relevant </a:t>
            </a:r>
            <a:r>
              <a:rPr lang="de-DE" dirty="0" err="1"/>
              <a:t>research</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02849" y="1459380"/>
            <a:ext cx="6505743" cy="290848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400" dirty="0">
                <a:latin typeface="Open Sans"/>
                <a:ea typeface="Open Sans"/>
                <a:cs typeface="Open Sans"/>
              </a:rPr>
              <a:t>In the </a:t>
            </a:r>
            <a:r>
              <a:rPr lang="en-US" sz="1400" b="1" dirty="0">
                <a:latin typeface="Open Sans ExtraBold"/>
                <a:ea typeface="Open Sans ExtraBold"/>
                <a:cs typeface="Open Sans ExtraBold"/>
              </a:rPr>
              <a:t>EU Framework </a:t>
            </a:r>
            <a:r>
              <a:rPr lang="en-US" sz="1400" b="1" dirty="0" err="1">
                <a:latin typeface="Open Sans ExtraBold"/>
                <a:ea typeface="Open Sans ExtraBold"/>
                <a:cs typeface="Open Sans ExtraBold"/>
              </a:rPr>
              <a:t>Programme</a:t>
            </a:r>
            <a:r>
              <a:rPr lang="en-US" sz="1400" dirty="0">
                <a:latin typeface="Open Sans"/>
                <a:ea typeface="Open Sans"/>
                <a:cs typeface="Open Sans"/>
              </a:rPr>
              <a:t> for Research and Innovation, ethical self-evaluation with regard to risks of misuse is obligatory when submitting applications</a:t>
            </a:r>
            <a:endParaRPr lang="de-DE" sz="1400" dirty="0">
              <a:latin typeface="Open Sans"/>
              <a:ea typeface="Open Sans"/>
              <a:cs typeface="Open Sans"/>
            </a:endParaRPr>
          </a:p>
          <a:p>
            <a:pPr marL="285750" indent="-285750">
              <a:lnSpc>
                <a:spcPct val="150000"/>
              </a:lnSpc>
              <a:buFont typeface="Arial" panose="020B0604020202020204" pitchFamily="34" charset="0"/>
              <a:buChar char="•"/>
            </a:pPr>
            <a:r>
              <a:rPr lang="en-US" sz="1400" dirty="0">
                <a:latin typeface="Open Sans"/>
                <a:ea typeface="Open Sans"/>
                <a:cs typeface="Open Sans"/>
              </a:rPr>
              <a:t>Establishment of advisory committees for corresponding ethical questions recommended</a:t>
            </a:r>
          </a:p>
          <a:p>
            <a:pPr marL="285750" indent="-285750">
              <a:lnSpc>
                <a:spcPct val="150000"/>
              </a:lnSpc>
              <a:buFont typeface="Arial" panose="020B0604020202020204" pitchFamily="34" charset="0"/>
              <a:buChar char="•"/>
            </a:pPr>
            <a:r>
              <a:rPr lang="en-US" sz="1400" b="1" dirty="0">
                <a:latin typeface="Open Sans ExtraBold"/>
                <a:ea typeface="Open Sans ExtraBold"/>
                <a:cs typeface="Open Sans ExtraBold"/>
              </a:rPr>
              <a:t>DFG </a:t>
            </a:r>
            <a:r>
              <a:rPr lang="en-US" sz="1400" dirty="0">
                <a:latin typeface="Open Sans"/>
                <a:ea typeface="Open Sans"/>
                <a:cs typeface="Open Sans"/>
              </a:rPr>
              <a:t>asks applicants to review their project with regard to security-relevant risks and, if necessary, to comment on the risk-benefit ratio and risk </a:t>
            </a:r>
            <a:r>
              <a:rPr lang="en-US" sz="1400" dirty="0" err="1">
                <a:latin typeface="Open Sans"/>
                <a:ea typeface="Open Sans"/>
                <a:cs typeface="Open Sans"/>
              </a:rPr>
              <a:t>minimisation</a:t>
            </a:r>
            <a:r>
              <a:rPr lang="en-US" sz="1400" dirty="0">
                <a:latin typeface="Open Sans"/>
                <a:ea typeface="Open Sans"/>
                <a:cs typeface="Open Sans"/>
              </a:rPr>
              <a:t> measures</a:t>
            </a:r>
            <a:endParaRPr lang="de-DE" sz="1400" dirty="0">
              <a:latin typeface="Open Sans"/>
              <a:ea typeface="Open Sans"/>
              <a:cs typeface="Open Sans"/>
            </a:endParaRPr>
          </a:p>
          <a:p>
            <a:pPr marL="285750" indent="-285750">
              <a:lnSpc>
                <a:spcPct val="150000"/>
              </a:lnSpc>
              <a:buFont typeface="Arial" panose="020B0604020202020204" pitchFamily="34" charset="0"/>
              <a:buChar char="•"/>
            </a:pPr>
            <a:r>
              <a:rPr lang="en-US" sz="1400" dirty="0">
                <a:latin typeface="Open Sans"/>
                <a:ea typeface="Open Sans"/>
                <a:cs typeface="Open Sans"/>
              </a:rPr>
              <a:t>If KEF exists -&gt; KEF statement to be attached to the DFG funding proposal</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30407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55225"/>
            <a:ext cx="8574680" cy="907200"/>
          </a:xfrm>
        </p:spPr>
        <p:txBody>
          <a:bodyPr>
            <a:normAutofit fontScale="90000"/>
          </a:bodyPr>
          <a:lstStyle/>
          <a:p>
            <a:r>
              <a:rPr lang="de-DE" dirty="0"/>
              <a:t>Reference in </a:t>
            </a:r>
            <a:r>
              <a:rPr lang="de-DE" dirty="0" err="1"/>
              <a:t>the</a:t>
            </a:r>
            <a:r>
              <a:rPr lang="de-DE" dirty="0"/>
              <a:t> DFG-</a:t>
            </a:r>
            <a:r>
              <a:rPr lang="en-US" dirty="0"/>
              <a:t>Guidelines for Safeguarding Good Research Practice </a:t>
            </a:r>
            <a:r>
              <a:rPr lang="de-DE" dirty="0"/>
              <a:t>(</a:t>
            </a:r>
            <a:r>
              <a:rPr lang="de-DE" dirty="0" err="1"/>
              <a:t>updated</a:t>
            </a:r>
            <a:r>
              <a:rPr lang="de-DE" dirty="0"/>
              <a:t> 07/2019)</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60000" y="1445398"/>
            <a:ext cx="8425800" cy="33085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500" b="1" dirty="0">
                <a:latin typeface="Open Sans ExtraBold" panose="020B0606030504020204" pitchFamily="34" charset="0"/>
                <a:ea typeface="Open Sans ExtraBold" panose="020B0606030504020204" pitchFamily="34" charset="0"/>
                <a:cs typeface="Open Sans ExtraBold" panose="020B0606030504020204" pitchFamily="34" charset="0"/>
              </a:rPr>
              <a:t>Guideline 10: Legal and ethical frameworks, usage rights:</a:t>
            </a:r>
          </a:p>
          <a:p>
            <a:pPr>
              <a:lnSpc>
                <a:spcPct val="100000"/>
              </a:lnSpc>
            </a:pPr>
            <a:endParaRPr lang="de-DE" sz="1500" b="1" dirty="0">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100000"/>
              </a:lnSpc>
            </a:pPr>
            <a:r>
              <a:rPr lang="de-DE" sz="1500" dirty="0">
                <a:latin typeface="Open Sans" panose="020B0606030504020204" pitchFamily="34" charset="0"/>
                <a:ea typeface="Open Sans" panose="020B0606030504020204" pitchFamily="34" charset="0"/>
                <a:cs typeface="Open Sans" panose="020B0606030504020204" pitchFamily="34" charset="0"/>
              </a:rPr>
              <a:t>„</a:t>
            </a:r>
            <a:r>
              <a:rPr lang="en-US" sz="1500" dirty="0">
                <a:latin typeface="Open Sans" panose="020B0606030504020204" pitchFamily="34" charset="0"/>
                <a:ea typeface="Open Sans" panose="020B0606030504020204" pitchFamily="34" charset="0"/>
                <a:cs typeface="Open Sans" panose="020B0606030504020204" pitchFamily="34" charset="0"/>
              </a:rPr>
              <a:t>Researchers adopt a responsible approach to the constitutionally guaranteed freedom of research. They comply with rights and obligations, particularly those arising from legal requirements and contracts with third parties, and where necessary seek approvals and ethics statements and present these when required. With regard to research projects, the potential consequences of the research should be evaluated in detail and the ethical aspects should be assessed. </a:t>
            </a:r>
            <a:r>
              <a:rPr lang="de-DE" sz="1500" dirty="0">
                <a:latin typeface="Open Sans" panose="020B0606030504020204" pitchFamily="34" charset="0"/>
                <a:ea typeface="Open Sans" panose="020B0606030504020204" pitchFamily="34" charset="0"/>
                <a:cs typeface="Open Sans" panose="020B0606030504020204" pitchFamily="34" charset="0"/>
              </a:rPr>
              <a:t>[…]“</a:t>
            </a:r>
          </a:p>
          <a:p>
            <a:pPr>
              <a:lnSpc>
                <a:spcPct val="100000"/>
              </a:lnSpc>
            </a:pPr>
            <a:endParaRPr lang="de-DE" sz="1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500" dirty="0" err="1">
                <a:latin typeface="Open Sans" panose="020B0606030504020204" pitchFamily="34" charset="0"/>
                <a:ea typeface="Open Sans" panose="020B0606030504020204" pitchFamily="34" charset="0"/>
                <a:cs typeface="Open Sans" panose="020B0606030504020204" pitchFamily="34" charset="0"/>
              </a:rPr>
              <a:t>Explanations</a:t>
            </a:r>
            <a:r>
              <a:rPr lang="de-DE" sz="1500" dirty="0">
                <a:latin typeface="Open Sans" panose="020B0606030504020204" pitchFamily="34" charset="0"/>
                <a:ea typeface="Open Sans" panose="020B0606030504020204" pitchFamily="34" charset="0"/>
                <a:cs typeface="Open Sans" panose="020B0606030504020204" pitchFamily="34" charset="0"/>
              </a:rPr>
              <a:t>: </a:t>
            </a:r>
          </a:p>
          <a:p>
            <a:pPr>
              <a:lnSpc>
                <a:spcPct val="100000"/>
              </a:lnSpc>
            </a:pPr>
            <a:endParaRPr lang="de-DE" sz="1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500" dirty="0">
                <a:latin typeface="Open Sans" panose="020B0606030504020204" pitchFamily="34" charset="0"/>
                <a:ea typeface="Open Sans" panose="020B0606030504020204" pitchFamily="34" charset="0"/>
                <a:cs typeface="Open Sans" panose="020B0606030504020204" pitchFamily="34" charset="0"/>
              </a:rPr>
              <a:t>„[…] </a:t>
            </a:r>
            <a:r>
              <a:rPr lang="en-US" sz="1500" dirty="0">
                <a:latin typeface="Open Sans" panose="020B0606030504020204" pitchFamily="34" charset="0"/>
                <a:ea typeface="Open Sans" panose="020B0606030504020204" pitchFamily="34" charset="0"/>
                <a:cs typeface="Open Sans" panose="020B0606030504020204" pitchFamily="34" charset="0"/>
              </a:rPr>
              <a:t>They pay particular attention to the aspects associated with security-relevant research (dual use). HEIs and non-HEI research institutions are responsible for ensuring that their members’ and employees’ actions comply with regulations and promote this through suitable </a:t>
            </a:r>
            <a:r>
              <a:rPr lang="en-US" sz="1500" dirty="0" err="1">
                <a:latin typeface="Open Sans" panose="020B0606030504020204" pitchFamily="34" charset="0"/>
                <a:ea typeface="Open Sans" panose="020B0606030504020204" pitchFamily="34" charset="0"/>
                <a:cs typeface="Open Sans" panose="020B0606030504020204" pitchFamily="34" charset="0"/>
              </a:rPr>
              <a:t>organisational</a:t>
            </a:r>
            <a:r>
              <a:rPr lang="en-US" sz="1500" dirty="0">
                <a:latin typeface="Open Sans" panose="020B0606030504020204" pitchFamily="34" charset="0"/>
                <a:ea typeface="Open Sans" panose="020B0606030504020204" pitchFamily="34" charset="0"/>
                <a:cs typeface="Open Sans" panose="020B0606030504020204" pitchFamily="34" charset="0"/>
              </a:rPr>
              <a:t> structures. </a:t>
            </a:r>
            <a:r>
              <a:rPr lang="de-DE" sz="15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770557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0000"/>
            <a:ext cx="8425800" cy="2211749"/>
          </a:xfrm>
        </p:spPr>
        <p:txBody>
          <a:bodyPr/>
          <a:lstStyle/>
          <a:p>
            <a:r>
              <a:rPr lang="de-DE" dirty="0"/>
              <a:t>5</a:t>
            </a:r>
          </a:p>
        </p:txBody>
      </p:sp>
      <p:sp>
        <p:nvSpPr>
          <p:cNvPr id="3" name="Textplatzhalter 2"/>
          <p:cNvSpPr>
            <a:spLocks noGrp="1"/>
          </p:cNvSpPr>
          <p:nvPr>
            <p:ph type="body" idx="1"/>
          </p:nvPr>
        </p:nvSpPr>
        <p:spPr>
          <a:xfrm>
            <a:off x="1780781" y="2405062"/>
            <a:ext cx="4864238" cy="1882800"/>
          </a:xfrm>
        </p:spPr>
        <p:txBody>
          <a:bodyPr/>
          <a:lstStyle/>
          <a:p>
            <a:r>
              <a:rPr lang="de-DE" b="1" dirty="0">
                <a:solidFill>
                  <a:srgbClr val="00A4C8"/>
                </a:solidFill>
              </a:rPr>
              <a:t>Summary </a:t>
            </a:r>
            <a:r>
              <a:rPr lang="de-DE" b="1" dirty="0" err="1">
                <a:solidFill>
                  <a:srgbClr val="00A4C8"/>
                </a:solidFill>
              </a:rPr>
              <a:t>and</a:t>
            </a:r>
            <a:r>
              <a:rPr lang="de-DE" b="1" dirty="0">
                <a:solidFill>
                  <a:srgbClr val="00A4C8"/>
                </a:solidFill>
              </a:rPr>
              <a:t> </a:t>
            </a:r>
            <a:r>
              <a:rPr lang="de-DE" b="1" dirty="0" err="1">
                <a:solidFill>
                  <a:srgbClr val="00A4C8"/>
                </a:solidFill>
              </a:rPr>
              <a:t>outlook</a:t>
            </a:r>
            <a:endParaRPr lang="de-DE" b="1" dirty="0">
              <a:solidFill>
                <a:srgbClr val="00A4C8"/>
              </a:solidFill>
            </a:endParaRPr>
          </a:p>
        </p:txBody>
      </p:sp>
    </p:spTree>
    <p:extLst>
      <p:ext uri="{BB962C8B-B14F-4D97-AF65-F5344CB8AC3E}">
        <p14:creationId xmlns:p14="http://schemas.microsoft.com/office/powerpoint/2010/main" val="1030089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432000" y="155957"/>
            <a:ext cx="8424000" cy="907200"/>
          </a:xfrm>
        </p:spPr>
        <p:txBody>
          <a:bodyPr/>
          <a:lstStyle/>
          <a:p>
            <a:r>
              <a:rPr lang="de-DE" dirty="0" err="1"/>
              <a:t>Leopoldina</a:t>
            </a:r>
            <a:endParaRPr lang="de-DE" dirty="0"/>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32000" y="1276257"/>
            <a:ext cx="4140000" cy="290848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Founded in 1652 as Academy of Sciences </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Approx. 1,600 members from more than 30 countries</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National Academy of Sciences: Advises politics and society, represents German science internationally </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Committed to the common good and independent of economic and political interests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el 1">
            <a:extLst>
              <a:ext uri="{FF2B5EF4-FFF2-40B4-BE49-F238E27FC236}">
                <a16:creationId xmlns:a16="http://schemas.microsoft.com/office/drawing/2014/main" id="{FDEC877A-B056-B145-8A88-0211AB1F1930}"/>
              </a:ext>
            </a:extLst>
          </p:cNvPr>
          <p:cNvSpPr txBox="1">
            <a:spLocks/>
          </p:cNvSpPr>
          <p:nvPr/>
        </p:nvSpPr>
        <p:spPr>
          <a:xfrm>
            <a:off x="4752000" y="3828241"/>
            <a:ext cx="4032000" cy="1544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300"/>
              </a:lnSpc>
            </a:pPr>
            <a:r>
              <a:rPr lang="de-DE" sz="800" dirty="0">
                <a:latin typeface="Open Sans"/>
                <a:ea typeface="Open Sans"/>
                <a:cs typeface="Open Sans"/>
              </a:rPr>
              <a:t>Head Office </a:t>
            </a:r>
            <a:r>
              <a:rPr lang="de-DE" sz="800" dirty="0" err="1">
                <a:latin typeface="Open Sans"/>
                <a:ea typeface="Open Sans"/>
                <a:cs typeface="Open Sans"/>
              </a:rPr>
              <a:t>of</a:t>
            </a:r>
            <a:r>
              <a:rPr lang="de-DE" sz="800" dirty="0">
                <a:latin typeface="Open Sans"/>
                <a:ea typeface="Open Sans"/>
                <a:cs typeface="Open Sans"/>
              </a:rPr>
              <a:t> Leopoldina </a:t>
            </a:r>
            <a:r>
              <a:rPr lang="de-DE" sz="800" dirty="0" err="1">
                <a:latin typeface="Open Sans"/>
                <a:ea typeface="Open Sans"/>
                <a:cs typeface="Open Sans"/>
              </a:rPr>
              <a:t>since</a:t>
            </a:r>
            <a:r>
              <a:rPr lang="de-DE" sz="800" dirty="0">
                <a:latin typeface="Open Sans"/>
                <a:ea typeface="Open Sans"/>
                <a:cs typeface="Open Sans"/>
              </a:rPr>
              <a:t> 2008, Halle/Saale</a:t>
            </a:r>
          </a:p>
        </p:txBody>
      </p:sp>
      <p:pic>
        <p:nvPicPr>
          <p:cNvPr id="10" name="Grafik 9" descr="Ein Bild, das draußen, Gras, Gebäude, groß enthält.&#10;&#10;Automatisch generierte Beschreibung">
            <a:extLst>
              <a:ext uri="{FF2B5EF4-FFF2-40B4-BE49-F238E27FC236}">
                <a16:creationId xmlns:a16="http://schemas.microsoft.com/office/drawing/2014/main" id="{D9F96B3E-67F6-2641-A058-2241B5296F6E}"/>
              </a:ext>
            </a:extLst>
          </p:cNvPr>
          <p:cNvPicPr>
            <a:picLocks noChangeAspect="1"/>
          </p:cNvPicPr>
          <p:nvPr/>
        </p:nvPicPr>
        <p:blipFill>
          <a:blip r:embed="rId2"/>
          <a:stretch>
            <a:fillRect/>
          </a:stretch>
        </p:blipFill>
        <p:spPr>
          <a:xfrm>
            <a:off x="4752000" y="1367278"/>
            <a:ext cx="4032000" cy="2423489"/>
          </a:xfrm>
          <a:prstGeom prst="rect">
            <a:avLst/>
          </a:prstGeom>
        </p:spPr>
      </p:pic>
    </p:spTree>
    <p:extLst>
      <p:ext uri="{BB962C8B-B14F-4D97-AF65-F5344CB8AC3E}">
        <p14:creationId xmlns:p14="http://schemas.microsoft.com/office/powerpoint/2010/main" val="1164138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1120" y="164737"/>
            <a:ext cx="8574680" cy="907200"/>
          </a:xfrm>
        </p:spPr>
        <p:txBody>
          <a:bodyPr>
            <a:normAutofit/>
          </a:bodyPr>
          <a:lstStyle/>
          <a:p>
            <a:r>
              <a:rPr lang="de-DE" dirty="0"/>
              <a:t>Summary </a:t>
            </a:r>
            <a:r>
              <a:rPr lang="de-DE" dirty="0" err="1"/>
              <a:t>and</a:t>
            </a:r>
            <a:r>
              <a:rPr lang="de-DE" dirty="0"/>
              <a:t> </a:t>
            </a:r>
            <a:r>
              <a:rPr lang="de-DE" dirty="0" err="1"/>
              <a:t>outlook</a:t>
            </a:r>
            <a:endParaRPr lang="de-DE" dirty="0"/>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6200" y="1235707"/>
            <a:ext cx="7921416" cy="35203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DFG and </a:t>
            </a:r>
            <a:r>
              <a:rPr lang="en-US" sz="1400" dirty="0" err="1">
                <a:latin typeface="Open Sans" panose="020B0606030504020204" pitchFamily="34" charset="0"/>
                <a:ea typeface="Open Sans" panose="020B0606030504020204" pitchFamily="34" charset="0"/>
                <a:cs typeface="Open Sans" panose="020B0606030504020204" pitchFamily="34" charset="0"/>
              </a:rPr>
              <a:t>Leopoldina</a:t>
            </a:r>
            <a:r>
              <a:rPr lang="en-US" sz="1400" dirty="0">
                <a:latin typeface="Open Sans" panose="020B0606030504020204" pitchFamily="34" charset="0"/>
                <a:ea typeface="Open Sans" panose="020B0606030504020204" pitchFamily="34" charset="0"/>
                <a:cs typeface="Open Sans" panose="020B0606030504020204" pitchFamily="34" charset="0"/>
              </a:rPr>
              <a:t> acknowledge the special responsibility of the sciences in dealing with security-relevant risks in research</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In principle, security-relevant risks </a:t>
            </a:r>
            <a:r>
              <a:rPr lang="en-US" sz="1400" dirty="0" err="1">
                <a:latin typeface="Open Sans" panose="020B0606030504020204" pitchFamily="34" charset="0"/>
                <a:ea typeface="Open Sans" panose="020B0606030504020204" pitchFamily="34" charset="0"/>
                <a:cs typeface="Open Sans" panose="020B0606030504020204" pitchFamily="34" charset="0"/>
              </a:rPr>
              <a:t>conseivable</a:t>
            </a:r>
            <a:r>
              <a:rPr lang="en-US" sz="1400" dirty="0">
                <a:latin typeface="Open Sans" panose="020B0606030504020204" pitchFamily="34" charset="0"/>
                <a:ea typeface="Open Sans" panose="020B0606030504020204" pitchFamily="34" charset="0"/>
                <a:cs typeface="Open Sans" panose="020B0606030504020204" pitchFamily="34" charset="0"/>
              </a:rPr>
              <a:t> in all scientific fields</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Further legal instruments are not appropriate at present</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Awareness of risks among researchers is of particular importance (in teaching as well as  ongoing scientific work)</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Approx. 120 research institutions/</a:t>
            </a:r>
            <a:r>
              <a:rPr lang="en-US" sz="1400">
                <a:latin typeface="Open Sans" panose="020B0606030504020204" pitchFamily="34" charset="0"/>
                <a:ea typeface="Open Sans" panose="020B0606030504020204" pitchFamily="34" charset="0"/>
                <a:cs typeface="Open Sans" panose="020B0606030504020204" pitchFamily="34" charset="0"/>
              </a:rPr>
              <a:t>organisations </a:t>
            </a:r>
            <a:r>
              <a:rPr lang="en-US" sz="1400" dirty="0">
                <a:latin typeface="Open Sans" panose="020B0606030504020204" pitchFamily="34" charset="0"/>
                <a:ea typeface="Open Sans" panose="020B0606030504020204" pitchFamily="34" charset="0"/>
                <a:cs typeface="Open Sans" panose="020B0606030504020204" pitchFamily="34" charset="0"/>
              </a:rPr>
              <a:t>throughout Germany have committees or representatives responsible for the ethical evaluation of security-relevant research available</a:t>
            </a:r>
          </a:p>
          <a:p>
            <a:pPr marL="285750" indent="-285750">
              <a:lnSpc>
                <a:spcPct val="15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Joint Committee will continue to monitor, support and coordinate the self-</a:t>
            </a:r>
            <a:r>
              <a:rPr lang="en-US" sz="1400" dirty="0" err="1">
                <a:latin typeface="Open Sans" panose="020B0606030504020204" pitchFamily="34" charset="0"/>
                <a:ea typeface="Open Sans" panose="020B0606030504020204" pitchFamily="34" charset="0"/>
                <a:cs typeface="Open Sans" panose="020B0606030504020204" pitchFamily="34" charset="0"/>
              </a:rPr>
              <a:t>organisation</a:t>
            </a:r>
            <a:r>
              <a:rPr lang="en-US" sz="1400" dirty="0">
                <a:latin typeface="Open Sans" panose="020B0606030504020204" pitchFamily="34" charset="0"/>
                <a:ea typeface="Open Sans" panose="020B0606030504020204" pitchFamily="34" charset="0"/>
                <a:cs typeface="Open Sans" panose="020B0606030504020204" pitchFamily="34" charset="0"/>
              </a:rPr>
              <a:t> of the scientific community (maintaining contact, lectures, workshops, website, progress reports...)</a:t>
            </a: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8049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31000"/>
            <a:ext cx="8574680" cy="907200"/>
          </a:xfrm>
        </p:spPr>
        <p:txBody>
          <a:bodyPr>
            <a:normAutofit/>
          </a:bodyPr>
          <a:lstStyle/>
          <a:p>
            <a:r>
              <a:rPr lang="de-DE" dirty="0"/>
              <a:t>Office </a:t>
            </a:r>
            <a:r>
              <a:rPr lang="de-DE" dirty="0" err="1"/>
              <a:t>of</a:t>
            </a:r>
            <a:r>
              <a:rPr lang="de-DE" dirty="0"/>
              <a:t> </a:t>
            </a:r>
            <a:r>
              <a:rPr lang="de-DE" dirty="0" err="1"/>
              <a:t>the</a:t>
            </a:r>
            <a:r>
              <a:rPr lang="de-DE" dirty="0"/>
              <a:t> Joint </a:t>
            </a:r>
            <a:r>
              <a:rPr lang="de-DE" dirty="0" err="1"/>
              <a:t>Committee</a:t>
            </a:r>
            <a:r>
              <a:rPr lang="de-DE" dirty="0"/>
              <a:t> </a:t>
            </a:r>
            <a:r>
              <a:rPr lang="de-DE" dirty="0" err="1"/>
              <a:t>and</a:t>
            </a:r>
            <a:r>
              <a:rPr lang="de-DE" dirty="0"/>
              <a:t> </a:t>
            </a:r>
            <a:r>
              <a:rPr lang="de-DE" dirty="0" err="1"/>
              <a:t>cooperation</a:t>
            </a:r>
            <a:r>
              <a:rPr lang="de-DE" dirty="0"/>
              <a:t> </a:t>
            </a:r>
            <a:r>
              <a:rPr lang="de-DE" dirty="0" err="1"/>
              <a:t>partners</a:t>
            </a:r>
            <a:endParaRPr lang="de-DE" dirty="0"/>
          </a:p>
        </p:txBody>
      </p:sp>
      <p:sp>
        <p:nvSpPr>
          <p:cNvPr id="4" name="Titel 1">
            <a:extLst>
              <a:ext uri="{FF2B5EF4-FFF2-40B4-BE49-F238E27FC236}">
                <a16:creationId xmlns:a16="http://schemas.microsoft.com/office/drawing/2014/main" id="{85ECBB6E-6E94-DA59-B1B8-767B9F9F25BF}"/>
              </a:ext>
            </a:extLst>
          </p:cNvPr>
          <p:cNvSpPr txBox="1">
            <a:spLocks/>
          </p:cNvSpPr>
          <p:nvPr/>
        </p:nvSpPr>
        <p:spPr>
          <a:xfrm>
            <a:off x="638192" y="1259360"/>
            <a:ext cx="7867616" cy="388414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Office at </a:t>
            </a:r>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Leopoldina</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400" dirty="0">
                <a:latin typeface="Open Sans" panose="020B0606030504020204" pitchFamily="34" charset="0"/>
                <a:ea typeface="Open Sans" panose="020B0606030504020204" pitchFamily="34" charset="0"/>
                <a:cs typeface="Open Sans" panose="020B0606030504020204" pitchFamily="34" charset="0"/>
              </a:rPr>
              <a:t>Dr. Johannes Fritsch</a:t>
            </a:r>
          </a:p>
          <a:p>
            <a:pPr>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Dr. Anita </a:t>
            </a:r>
            <a:r>
              <a:rPr lang="de-DE" sz="1400" dirty="0" err="1">
                <a:latin typeface="Open Sans" panose="020B0606030504020204" pitchFamily="34" charset="0"/>
                <a:ea typeface="Open Sans" panose="020B0606030504020204" pitchFamily="34" charset="0"/>
                <a:cs typeface="Open Sans" panose="020B0606030504020204" pitchFamily="34" charset="0"/>
              </a:rPr>
              <a:t>Krätzner</a:t>
            </a:r>
            <a:r>
              <a:rPr lang="de-DE" sz="1400" dirty="0">
                <a:latin typeface="Open Sans" panose="020B0606030504020204" pitchFamily="34" charset="0"/>
                <a:ea typeface="Open Sans" panose="020B0606030504020204" pitchFamily="34" charset="0"/>
                <a:cs typeface="Open Sans" panose="020B0606030504020204" pitchFamily="34" charset="0"/>
              </a:rPr>
              <a:t>-Ebert						Lena Diekmann</a:t>
            </a:r>
          </a:p>
          <a:p>
            <a:pPr>
              <a:lnSpc>
                <a:spcPct val="100000"/>
              </a:lnSpc>
              <a:spcBef>
                <a:spcPts val="1200"/>
              </a:spcBef>
            </a:pPr>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Contact</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persons</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DFG:</a:t>
            </a:r>
            <a:r>
              <a:rPr lang="de-DE" sz="1400" dirty="0">
                <a:latin typeface="Open Sans" panose="020B0606030504020204" pitchFamily="34" charset="0"/>
                <a:ea typeface="Open Sans" panose="020B0606030504020204" pitchFamily="34" charset="0"/>
                <a:cs typeface="Open Sans" panose="020B0606030504020204" pitchFamily="34" charset="0"/>
              </a:rPr>
              <a:t>		Dr. Ingrid </a:t>
            </a:r>
            <a:r>
              <a:rPr lang="de-DE" sz="1400" dirty="0" err="1">
                <a:latin typeface="Open Sans" panose="020B0606030504020204" pitchFamily="34" charset="0"/>
                <a:ea typeface="Open Sans" panose="020B0606030504020204" pitchFamily="34" charset="0"/>
                <a:cs typeface="Open Sans" panose="020B0606030504020204" pitchFamily="34" charset="0"/>
              </a:rPr>
              <a:t>Ohlert</a:t>
            </a:r>
            <a:r>
              <a:rPr lang="de-DE" sz="1400" dirty="0">
                <a:latin typeface="Open Sans" panose="020B0606030504020204" pitchFamily="34" charset="0"/>
                <a:ea typeface="Open Sans" panose="020B0606030504020204" pitchFamily="34" charset="0"/>
                <a:cs typeface="Open Sans" panose="020B0606030504020204" pitchFamily="34" charset="0"/>
              </a:rPr>
              <a:t> </a:t>
            </a:r>
          </a:p>
          <a:p>
            <a:pPr>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Dr. Christian </a:t>
            </a:r>
            <a:r>
              <a:rPr lang="de-DE" sz="1400" dirty="0" err="1">
                <a:latin typeface="Open Sans" panose="020B0606030504020204" pitchFamily="34" charset="0"/>
                <a:ea typeface="Open Sans" panose="020B0606030504020204" pitchFamily="34" charset="0"/>
                <a:cs typeface="Open Sans" panose="020B0606030504020204" pitchFamily="34" charset="0"/>
              </a:rPr>
              <a:t>Bamann</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1200"/>
              </a:spcBef>
            </a:pPr>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Cooperation</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partners</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err="1">
                <a:latin typeface="Open Sans" panose="020B0606030504020204" pitchFamily="34" charset="0"/>
                <a:ea typeface="Open Sans" panose="020B0606030504020204" pitchFamily="34" charset="0"/>
                <a:cs typeface="Open Sans" panose="020B0606030504020204" pitchFamily="34" charset="0"/>
              </a:rPr>
              <a:t>Leopoldina</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err="1">
                <a:latin typeface="Open Sans" panose="020B0606030504020204" pitchFamily="34" charset="0"/>
                <a:ea typeface="Open Sans" panose="020B0606030504020204" pitchFamily="34" charset="0"/>
                <a:cs typeface="Open Sans" panose="020B0606030504020204" pitchFamily="34" charset="0"/>
              </a:rPr>
              <a:t>leading</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DFG (</a:t>
            </a:r>
            <a:r>
              <a:rPr lang="de-DE" sz="1400" dirty="0" err="1">
                <a:latin typeface="Open Sans" panose="020B0606030504020204" pitchFamily="34" charset="0"/>
                <a:ea typeface="Open Sans" panose="020B0606030504020204" pitchFamily="34" charset="0"/>
                <a:cs typeface="Open Sans" panose="020B0606030504020204" pitchFamily="34" charset="0"/>
              </a:rPr>
              <a:t>leading</a:t>
            </a:r>
            <a:r>
              <a:rPr lang="de-DE" sz="1400" dirty="0">
                <a:latin typeface="Open Sans" panose="020B0606030504020204" pitchFamily="34" charset="0"/>
                <a:ea typeface="Open Sans" panose="020B0606030504020204" pitchFamily="34" charset="0"/>
                <a:cs typeface="Open Sans" panose="020B0606030504020204" pitchFamily="34" charset="0"/>
              </a:rPr>
              <a: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Leibniz-Gemeinschaft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Helmholtz-Gemeinschaft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Fraunhofer-Gesellschaft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Max-Planck-Gesellschaft</a:t>
            </a:r>
          </a:p>
          <a:p>
            <a:pPr marL="2762250">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r>
              <a:rPr lang="de-DE" sz="1400" b="1" dirty="0" err="1">
                <a:latin typeface="Open Sans ExtraBold" panose="020B0606030504020204" pitchFamily="34" charset="0"/>
                <a:ea typeface="Open Sans ExtraBold" panose="020B0606030504020204" pitchFamily="34" charset="0"/>
                <a:cs typeface="Open Sans ExtraBold" panose="020B0606030504020204" pitchFamily="34" charset="0"/>
              </a:rPr>
              <a:t>Contact</a:t>
            </a: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 </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a:effectLst/>
                <a:latin typeface="Open Sans" pitchFamily="2" charset="0"/>
                <a:ea typeface="Open Sans" pitchFamily="2" charset="0"/>
                <a:cs typeface="Open Sans" pitchFamily="2" charset="0"/>
                <a:hlinkClick r:id="rId2"/>
              </a:rPr>
              <a:t>gemeinsamer-ausschuss@leopoldina.org</a:t>
            </a:r>
            <a:endParaRPr lang="de-DE" sz="1400" dirty="0">
              <a:effectLst/>
              <a:latin typeface="Open Sans" pitchFamily="2" charset="0"/>
              <a:ea typeface="Open Sans" pitchFamily="2" charset="0"/>
              <a:cs typeface="Open Sans" pitchFamily="2" charset="0"/>
            </a:endParaRPr>
          </a:p>
          <a:p>
            <a:endParaRPr lang="de-DE" sz="1400" dirty="0">
              <a:effectLst/>
              <a:latin typeface="Open Sans" pitchFamily="2" charset="0"/>
              <a:ea typeface="Open Sans" pitchFamily="2" charset="0"/>
              <a:cs typeface="Open Sans" pitchFamily="2" charset="0"/>
            </a:endParaRPr>
          </a:p>
          <a:p>
            <a:r>
              <a:rPr lang="de-DE" sz="1400" b="1" dirty="0">
                <a:effectLst/>
                <a:latin typeface="Open Sans ExtraBold" pitchFamily="2" charset="0"/>
                <a:ea typeface="Open Sans ExtraBold" pitchFamily="2" charset="0"/>
                <a:cs typeface="Open Sans ExtraBold" pitchFamily="2" charset="0"/>
              </a:rPr>
              <a:t>Website: </a:t>
            </a:r>
            <a:r>
              <a:rPr lang="de-DE" sz="1400" dirty="0">
                <a:effectLst/>
                <a:latin typeface="Open Sans" pitchFamily="2" charset="0"/>
                <a:ea typeface="Open Sans" pitchFamily="2" charset="0"/>
                <a:cs typeface="Open Sans" pitchFamily="2" charset="0"/>
              </a:rPr>
              <a:t>				</a:t>
            </a:r>
            <a:r>
              <a:rPr lang="de-DE" sz="1400" dirty="0">
                <a:effectLst/>
                <a:latin typeface="Open Sans" pitchFamily="2" charset="0"/>
                <a:ea typeface="Open Sans" pitchFamily="2" charset="0"/>
                <a:cs typeface="Open Sans" pitchFamily="2" charset="0"/>
                <a:hlinkClick r:id="rId3"/>
              </a:rPr>
              <a:t>www.security-relevant-research.org</a:t>
            </a:r>
            <a:endParaRPr lang="de-DE" sz="1400" dirty="0">
              <a:effectLst/>
              <a:latin typeface="Open Sans" pitchFamily="2" charset="0"/>
              <a:ea typeface="Open Sans" pitchFamily="2" charset="0"/>
              <a:cs typeface="Open Sans" pitchFamily="2" charset="0"/>
            </a:endParaRPr>
          </a:p>
          <a:p>
            <a:endParaRPr lang="de-DE" sz="1400" dirty="0">
              <a:effectLst/>
              <a:latin typeface="Open Sans" pitchFamily="2" charset="0"/>
              <a:ea typeface="Open Sans" pitchFamily="2" charset="0"/>
              <a:cs typeface="Open Sans" pitchFamily="2" charset="0"/>
            </a:endParaRPr>
          </a:p>
          <a:p>
            <a:pPr marL="9525">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448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a:t>
            </a:r>
          </a:p>
        </p:txBody>
      </p:sp>
      <p:sp>
        <p:nvSpPr>
          <p:cNvPr id="3" name="Textplatzhalter 2"/>
          <p:cNvSpPr>
            <a:spLocks noGrp="1"/>
          </p:cNvSpPr>
          <p:nvPr>
            <p:ph type="body" idx="1"/>
          </p:nvPr>
        </p:nvSpPr>
        <p:spPr/>
        <p:txBody>
          <a:bodyPr/>
          <a:lstStyle/>
          <a:p>
            <a:r>
              <a:rPr lang="de-DE" b="1" dirty="0">
                <a:solidFill>
                  <a:srgbClr val="00A4C8"/>
                </a:solidFill>
              </a:rPr>
              <a:t>Security-relevant </a:t>
            </a:r>
            <a:r>
              <a:rPr lang="de-DE" b="1" dirty="0" err="1">
                <a:solidFill>
                  <a:srgbClr val="00A4C8"/>
                </a:solidFill>
              </a:rPr>
              <a:t>research</a:t>
            </a:r>
            <a:r>
              <a:rPr lang="de-DE" b="1" dirty="0">
                <a:solidFill>
                  <a:srgbClr val="00A4C8"/>
                </a:solidFill>
              </a:rPr>
              <a:t> </a:t>
            </a:r>
          </a:p>
          <a:p>
            <a:endParaRPr lang="de-DE" dirty="0"/>
          </a:p>
        </p:txBody>
      </p:sp>
    </p:spTree>
    <p:extLst>
      <p:ext uri="{BB962C8B-B14F-4D97-AF65-F5344CB8AC3E}">
        <p14:creationId xmlns:p14="http://schemas.microsoft.com/office/powerpoint/2010/main" val="391488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3AA7A-AF6E-D241-9B10-3E19EC9A656B}"/>
              </a:ext>
            </a:extLst>
          </p:cNvPr>
          <p:cNvSpPr>
            <a:spLocks noGrp="1"/>
          </p:cNvSpPr>
          <p:nvPr>
            <p:ph type="title"/>
          </p:nvPr>
        </p:nvSpPr>
        <p:spPr>
          <a:xfrm>
            <a:off x="360000" y="124306"/>
            <a:ext cx="8424000" cy="907200"/>
          </a:xfrm>
        </p:spPr>
        <p:txBody>
          <a:bodyPr/>
          <a:lstStyle/>
          <a:p>
            <a:r>
              <a:rPr lang="de-DE" dirty="0"/>
              <a:t>The “dual-</a:t>
            </a:r>
            <a:r>
              <a:rPr lang="de-DE" dirty="0" err="1"/>
              <a:t>use</a:t>
            </a:r>
            <a:r>
              <a:rPr lang="de-DE" dirty="0"/>
              <a:t> </a:t>
            </a:r>
            <a:r>
              <a:rPr lang="de-DE" dirty="0" err="1"/>
              <a:t>dilemma</a:t>
            </a:r>
            <a:r>
              <a:rPr lang="de-DE" dirty="0"/>
              <a:t>”</a:t>
            </a:r>
          </a:p>
        </p:txBody>
      </p:sp>
      <p:sp>
        <p:nvSpPr>
          <p:cNvPr id="7" name="Abgerundetes Rechteck 6">
            <a:extLst>
              <a:ext uri="{FF2B5EF4-FFF2-40B4-BE49-F238E27FC236}">
                <a16:creationId xmlns:a16="http://schemas.microsoft.com/office/drawing/2014/main" id="{8D30E0DC-EA5E-3C42-8B24-57AF79A019ED}"/>
              </a:ext>
            </a:extLst>
          </p:cNvPr>
          <p:cNvSpPr/>
          <p:nvPr/>
        </p:nvSpPr>
        <p:spPr>
          <a:xfrm>
            <a:off x="360000" y="1267200"/>
            <a:ext cx="3488100" cy="2254251"/>
          </a:xfrm>
          <a:prstGeom prst="round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endParaRPr lang="de-DE">
              <a:solidFill>
                <a:schemeClr val="tx1"/>
              </a:solidFill>
            </a:endParaRPr>
          </a:p>
          <a:p>
            <a:pPr>
              <a:lnSpc>
                <a:spcPts val="1600"/>
              </a:lnSpc>
            </a:pPr>
            <a:endParaRPr lang="de-DE" sz="1300">
              <a:solidFill>
                <a:schemeClr val="tx1"/>
              </a:solidFill>
            </a:endParaRPr>
          </a:p>
        </p:txBody>
      </p:sp>
      <p:cxnSp>
        <p:nvCxnSpPr>
          <p:cNvPr id="11" name="Gerade Verbindung mit Pfeil 10">
            <a:extLst>
              <a:ext uri="{FF2B5EF4-FFF2-40B4-BE49-F238E27FC236}">
                <a16:creationId xmlns:a16="http://schemas.microsoft.com/office/drawing/2014/main" id="{3CE1DBC9-C0B0-3549-AE9A-DB4783F9E678}"/>
              </a:ext>
            </a:extLst>
          </p:cNvPr>
          <p:cNvCxnSpPr>
            <a:cxnSpLocks/>
          </p:cNvCxnSpPr>
          <p:nvPr/>
        </p:nvCxnSpPr>
        <p:spPr>
          <a:xfrm>
            <a:off x="3933104" y="2489201"/>
            <a:ext cx="1245888" cy="0"/>
          </a:xfrm>
          <a:prstGeom prst="straightConnector1">
            <a:avLst/>
          </a:prstGeom>
          <a:ln w="63500" cap="flat">
            <a:solidFill>
              <a:srgbClr val="E53212"/>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bgerundetes Rechteck 11">
            <a:extLst>
              <a:ext uri="{FF2B5EF4-FFF2-40B4-BE49-F238E27FC236}">
                <a16:creationId xmlns:a16="http://schemas.microsoft.com/office/drawing/2014/main" id="{8D30E0DC-EA5E-3C42-8B24-57AF79A019ED}"/>
              </a:ext>
            </a:extLst>
          </p:cNvPr>
          <p:cNvSpPr/>
          <p:nvPr/>
        </p:nvSpPr>
        <p:spPr>
          <a:xfrm>
            <a:off x="5263997" y="1267200"/>
            <a:ext cx="3563961" cy="2254251"/>
          </a:xfrm>
          <a:prstGeom prst="round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endParaRPr lang="de-DE">
              <a:solidFill>
                <a:schemeClr val="tx1"/>
              </a:solidFill>
            </a:endParaRPr>
          </a:p>
          <a:p>
            <a:pPr>
              <a:lnSpc>
                <a:spcPts val="1600"/>
              </a:lnSpc>
            </a:pPr>
            <a:endParaRPr lang="de-DE" sz="1300">
              <a:solidFill>
                <a:schemeClr val="tx1"/>
              </a:solidFill>
            </a:endParaRPr>
          </a:p>
        </p:txBody>
      </p:sp>
      <p:sp>
        <p:nvSpPr>
          <p:cNvPr id="3" name="Textfeld 2"/>
          <p:cNvSpPr txBox="1"/>
          <p:nvPr/>
        </p:nvSpPr>
        <p:spPr>
          <a:xfrm>
            <a:off x="485775" y="1296935"/>
            <a:ext cx="3225647" cy="2185214"/>
          </a:xfrm>
          <a:prstGeom prst="rect">
            <a:avLst/>
          </a:prstGeom>
          <a:noFill/>
        </p:spPr>
        <p:txBody>
          <a:bodyPr wrap="square" rtlCol="0">
            <a:spAutoFit/>
          </a:bodyPr>
          <a:lstStyle/>
          <a:p>
            <a:pPr algn="ctr">
              <a:spcAft>
                <a:spcPts val="1200"/>
              </a:spcAft>
            </a:pPr>
            <a:r>
              <a:rPr lang="de-DE" b="1" dirty="0">
                <a:latin typeface="Open Sans ExtraBold" panose="020B0604020202020204" charset="0"/>
                <a:ea typeface="Open Sans ExtraBold" panose="020B0604020202020204" charset="0"/>
                <a:cs typeface="Open Sans ExtraBold" panose="020B0604020202020204" charset="0"/>
              </a:rPr>
              <a:t>Free </a:t>
            </a:r>
            <a:r>
              <a:rPr lang="de-DE" b="1" dirty="0" err="1">
                <a:latin typeface="Open Sans ExtraBold" panose="020B0604020202020204" charset="0"/>
                <a:ea typeface="Open Sans ExtraBold" panose="020B0604020202020204" charset="0"/>
                <a:cs typeface="Open Sans ExtraBold" panose="020B0604020202020204" charset="0"/>
              </a:rPr>
              <a:t>research</a:t>
            </a:r>
            <a:endParaRPr lang="de-DE" b="1" dirty="0">
              <a:latin typeface="Open Sans ExtraBold" panose="020B0604020202020204" charset="0"/>
              <a:ea typeface="Open Sans ExtraBold" panose="020B0604020202020204" charset="0"/>
              <a:cs typeface="Open Sans ExtraBold" panose="020B0604020202020204" charset="0"/>
            </a:endParaRPr>
          </a:p>
          <a:p>
            <a:pPr marL="285750" indent="-285750">
              <a:spcAft>
                <a:spcPts val="6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Essential for scientific progress</a:t>
            </a:r>
          </a:p>
          <a:p>
            <a:pPr marL="285750" indent="-285750">
              <a:spcAft>
                <a:spcPts val="6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Developing scientific questions and approaching them independently; free exchange of information …</a:t>
            </a:r>
          </a:p>
          <a:p>
            <a:pPr marL="285750" indent="-285750">
              <a:spcAft>
                <a:spcPts val="6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Protected by the German Basic Law (</a:t>
            </a:r>
            <a:r>
              <a:rPr lang="en-US" sz="1400" dirty="0" err="1">
                <a:latin typeface="Open Sans" panose="020B0604020202020204" charset="0"/>
                <a:ea typeface="Open Sans" panose="020B0604020202020204" charset="0"/>
                <a:cs typeface="Open Sans" panose="020B0604020202020204" charset="0"/>
              </a:rPr>
              <a:t>Grundgesetz</a:t>
            </a:r>
            <a:r>
              <a:rPr lang="en-US" sz="1400" dirty="0">
                <a:latin typeface="Open Sans" panose="020B0604020202020204" charset="0"/>
                <a:ea typeface="Open Sans" panose="020B0604020202020204" charset="0"/>
                <a:cs typeface="Open Sans" panose="020B0604020202020204" charset="0"/>
              </a:rPr>
              <a:t>)</a:t>
            </a:r>
            <a:endParaRPr lang="de-DE" sz="1400" dirty="0">
              <a:latin typeface="Open Sans" panose="020B0604020202020204" charset="0"/>
              <a:ea typeface="Open Sans" panose="020B0604020202020204" charset="0"/>
              <a:cs typeface="Open Sans" panose="020B0604020202020204" charset="0"/>
            </a:endParaRPr>
          </a:p>
        </p:txBody>
      </p:sp>
      <p:sp>
        <p:nvSpPr>
          <p:cNvPr id="13" name="Textfeld 12"/>
          <p:cNvSpPr txBox="1"/>
          <p:nvPr/>
        </p:nvSpPr>
        <p:spPr>
          <a:xfrm>
            <a:off x="5234203" y="1315987"/>
            <a:ext cx="3448203" cy="1677382"/>
          </a:xfrm>
          <a:prstGeom prst="rect">
            <a:avLst/>
          </a:prstGeom>
          <a:noFill/>
        </p:spPr>
        <p:txBody>
          <a:bodyPr wrap="square" rtlCol="0">
            <a:spAutoFit/>
          </a:bodyPr>
          <a:lstStyle/>
          <a:p>
            <a:pPr algn="ctr">
              <a:spcAft>
                <a:spcPts val="1200"/>
              </a:spcAft>
            </a:pPr>
            <a:r>
              <a:rPr lang="de-DE" b="1" dirty="0">
                <a:latin typeface="Open Sans ExtraBold" panose="020B0604020202020204" charset="0"/>
                <a:ea typeface="Open Sans ExtraBold" panose="020B0604020202020204" charset="0"/>
                <a:cs typeface="Open Sans ExtraBold" panose="020B0604020202020204" charset="0"/>
              </a:rPr>
              <a:t>Research </a:t>
            </a:r>
            <a:r>
              <a:rPr lang="de-DE" b="1" dirty="0" err="1">
                <a:latin typeface="Open Sans ExtraBold" panose="020B0604020202020204" charset="0"/>
                <a:ea typeface="Open Sans ExtraBold" panose="020B0604020202020204" charset="0"/>
                <a:cs typeface="Open Sans ExtraBold" panose="020B0604020202020204" charset="0"/>
              </a:rPr>
              <a:t>risks</a:t>
            </a:r>
            <a:endParaRPr lang="de-DE" b="1" dirty="0">
              <a:latin typeface="Open Sans ExtraBold" panose="020B0604020202020204" charset="0"/>
              <a:ea typeface="Open Sans ExtraBold" panose="020B0604020202020204" charset="0"/>
              <a:cs typeface="Open Sans ExtraBold" panose="020B0604020202020204" charset="0"/>
            </a:endParaRPr>
          </a:p>
          <a:p>
            <a:pPr marL="285750" indent="-285750">
              <a:spcAft>
                <a:spcPts val="600"/>
              </a:spcAft>
              <a:buFont typeface="Arial" panose="020B0604020202020204" pitchFamily="34" charset="0"/>
              <a:buChar char="•"/>
            </a:pPr>
            <a:r>
              <a:rPr lang="de-DE" sz="1400" dirty="0" err="1">
                <a:latin typeface="Open Sans" panose="020B0604020202020204" charset="0"/>
                <a:ea typeface="Open Sans" panose="020B0604020202020204" charset="0"/>
                <a:cs typeface="Open Sans" panose="020B0604020202020204" charset="0"/>
              </a:rPr>
              <a:t>unintended</a:t>
            </a:r>
            <a:r>
              <a:rPr lang="de-DE" sz="1400" dirty="0">
                <a:latin typeface="Open Sans" panose="020B0604020202020204" charset="0"/>
                <a:ea typeface="Open Sans" panose="020B0604020202020204" charset="0"/>
                <a:cs typeface="Open Sans" panose="020B0604020202020204" charset="0"/>
              </a:rPr>
              <a:t> </a:t>
            </a:r>
            <a:r>
              <a:rPr lang="de-DE" sz="1400" dirty="0" err="1">
                <a:latin typeface="Open Sans" panose="020B0604020202020204" charset="0"/>
                <a:ea typeface="Open Sans" panose="020B0604020202020204" charset="0"/>
                <a:cs typeface="Open Sans" panose="020B0604020202020204" charset="0"/>
              </a:rPr>
              <a:t>adverse</a:t>
            </a:r>
            <a:r>
              <a:rPr lang="de-DE" sz="1400" dirty="0">
                <a:latin typeface="Open Sans" panose="020B0604020202020204" charset="0"/>
                <a:ea typeface="Open Sans" panose="020B0604020202020204" charset="0"/>
                <a:cs typeface="Open Sans" panose="020B0604020202020204" charset="0"/>
              </a:rPr>
              <a:t> </a:t>
            </a:r>
            <a:r>
              <a:rPr lang="de-DE" sz="1400" dirty="0" err="1">
                <a:latin typeface="Open Sans" panose="020B0604020202020204" charset="0"/>
                <a:ea typeface="Open Sans" panose="020B0604020202020204" charset="0"/>
                <a:cs typeface="Open Sans" panose="020B0604020202020204" charset="0"/>
              </a:rPr>
              <a:t>consequences</a:t>
            </a:r>
            <a:endParaRPr lang="de-DE" sz="1400" dirty="0">
              <a:latin typeface="Open Sans" panose="020B0604020202020204" charset="0"/>
              <a:ea typeface="Open Sans" panose="020B0604020202020204" charset="0"/>
              <a:cs typeface="Open Sans" panose="020B0604020202020204" charset="0"/>
            </a:endParaRPr>
          </a:p>
          <a:p>
            <a:pPr marL="285750" indent="-285750">
              <a:spcAft>
                <a:spcPts val="6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"Misuse" of research results and methods by third parties (attack, </a:t>
            </a:r>
            <a:r>
              <a:rPr lang="en-US" sz="1400" dirty="0" err="1">
                <a:latin typeface="Open Sans" panose="020B0604020202020204" charset="0"/>
                <a:ea typeface="Open Sans" panose="020B0604020202020204" charset="0"/>
                <a:cs typeface="Open Sans" panose="020B0604020202020204" charset="0"/>
              </a:rPr>
              <a:t>defence</a:t>
            </a:r>
            <a:r>
              <a:rPr lang="en-US" sz="1400" dirty="0">
                <a:latin typeface="Open Sans" panose="020B0604020202020204" charset="0"/>
                <a:ea typeface="Open Sans" panose="020B0604020202020204" charset="0"/>
                <a:cs typeface="Open Sans" panose="020B0604020202020204" charset="0"/>
              </a:rPr>
              <a:t>, crime, terror, suppression ...)</a:t>
            </a:r>
            <a:endParaRPr lang="de-DE" sz="1400" dirty="0">
              <a:latin typeface="Open Sans" panose="020B0604020202020204" charset="0"/>
              <a:ea typeface="Open Sans" panose="020B0604020202020204" charset="0"/>
              <a:cs typeface="Open Sans" panose="020B0604020202020204" charset="0"/>
            </a:endParaRPr>
          </a:p>
        </p:txBody>
      </p:sp>
      <p:sp>
        <p:nvSpPr>
          <p:cNvPr id="14" name="Titel 1">
            <a:extLst>
              <a:ext uri="{FF2B5EF4-FFF2-40B4-BE49-F238E27FC236}">
                <a16:creationId xmlns:a16="http://schemas.microsoft.com/office/drawing/2014/main" id="{AC080EC4-ABEE-184A-92D9-A3934D9F1C01}"/>
              </a:ext>
            </a:extLst>
          </p:cNvPr>
          <p:cNvSpPr txBox="1">
            <a:spLocks/>
          </p:cNvSpPr>
          <p:nvPr/>
        </p:nvSpPr>
        <p:spPr>
          <a:xfrm>
            <a:off x="2003051" y="3805932"/>
            <a:ext cx="5288524" cy="80791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100"/>
              </a:lnSpc>
            </a:pPr>
            <a:r>
              <a:rPr lang="en-US" sz="1800" b="1" dirty="0">
                <a:latin typeface="Open Sans ExtraBold" panose="020B0606030504020204" pitchFamily="34" charset="0"/>
                <a:ea typeface="Open Sans ExtraBold" panose="020B0606030504020204" pitchFamily="34" charset="0"/>
                <a:cs typeface="Open Sans ExtraBold" panose="020B0606030504020204" pitchFamily="34" charset="0"/>
              </a:rPr>
              <a:t>What are the boundaries of research?</a:t>
            </a:r>
          </a:p>
          <a:p>
            <a:pPr algn="ctr">
              <a:lnSpc>
                <a:spcPts val="2100"/>
              </a:lnSpc>
            </a:pPr>
            <a:r>
              <a:rPr lang="en-US" sz="1800" b="1" dirty="0">
                <a:latin typeface="Open Sans ExtraBold" panose="020B0606030504020204" pitchFamily="34" charset="0"/>
                <a:ea typeface="Open Sans ExtraBold" panose="020B0606030504020204" pitchFamily="34" charset="0"/>
                <a:cs typeface="Open Sans ExtraBold" panose="020B0606030504020204" pitchFamily="34" charset="0"/>
              </a:rPr>
              <a:t>Who determines these boundaries and how?</a:t>
            </a:r>
          </a:p>
          <a:p>
            <a:pPr algn="ctr">
              <a:lnSpc>
                <a:spcPts val="2100"/>
              </a:lnSpc>
            </a:pPr>
            <a:r>
              <a:rPr lang="en-US" sz="1800" b="1" dirty="0">
                <a:latin typeface="Open Sans ExtraBold" panose="020B0606030504020204" pitchFamily="34" charset="0"/>
                <a:ea typeface="Open Sans ExtraBold" panose="020B0606030504020204" pitchFamily="34" charset="0"/>
                <a:cs typeface="Open Sans ExtraBold" panose="020B0606030504020204" pitchFamily="34" charset="0"/>
              </a:rPr>
              <a:t>Who enforces these boundaries?</a:t>
            </a:r>
            <a:endParaRPr lang="de-DE"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824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F96F208-3BDA-A3E0-DDF4-17F97DC4A43E}"/>
              </a:ext>
            </a:extLst>
          </p:cNvPr>
          <p:cNvSpPr txBox="1">
            <a:spLocks/>
          </p:cNvSpPr>
          <p:nvPr/>
        </p:nvSpPr>
        <p:spPr>
          <a:xfrm>
            <a:off x="347808" y="44953"/>
            <a:ext cx="8796192" cy="90720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dirty="0"/>
              <a:t>Security-relevant </a:t>
            </a:r>
            <a:r>
              <a:rPr lang="de-DE" dirty="0" err="1"/>
              <a:t>research</a:t>
            </a:r>
            <a:r>
              <a:rPr lang="de-DE" dirty="0"/>
              <a:t> </a:t>
            </a:r>
            <a:r>
              <a:rPr lang="de-DE" dirty="0" err="1"/>
              <a:t>of</a:t>
            </a:r>
            <a:r>
              <a:rPr lang="de-DE" dirty="0"/>
              <a:t> </a:t>
            </a:r>
            <a:r>
              <a:rPr lang="de-DE" dirty="0" err="1"/>
              <a:t>concern</a:t>
            </a:r>
            <a:endParaRPr lang="de-DE" dirty="0"/>
          </a:p>
        </p:txBody>
      </p:sp>
      <p:pic>
        <p:nvPicPr>
          <p:cNvPr id="5" name="Grafik 4">
            <a:extLst>
              <a:ext uri="{FF2B5EF4-FFF2-40B4-BE49-F238E27FC236}">
                <a16:creationId xmlns:a16="http://schemas.microsoft.com/office/drawing/2014/main" id="{61D17A9F-B17A-4F17-3CAB-24352B3AF218}"/>
              </a:ext>
            </a:extLst>
          </p:cNvPr>
          <p:cNvPicPr>
            <a:picLocks noChangeAspect="1"/>
          </p:cNvPicPr>
          <p:nvPr/>
        </p:nvPicPr>
        <p:blipFill>
          <a:blip r:embed="rId2"/>
          <a:stretch>
            <a:fillRect/>
          </a:stretch>
        </p:blipFill>
        <p:spPr>
          <a:xfrm>
            <a:off x="5132160" y="952153"/>
            <a:ext cx="3926541" cy="2088585"/>
          </a:xfrm>
          <a:prstGeom prst="rect">
            <a:avLst/>
          </a:prstGeom>
        </p:spPr>
      </p:pic>
      <p:sp>
        <p:nvSpPr>
          <p:cNvPr id="6" name="Textfeld 5">
            <a:extLst>
              <a:ext uri="{FF2B5EF4-FFF2-40B4-BE49-F238E27FC236}">
                <a16:creationId xmlns:a16="http://schemas.microsoft.com/office/drawing/2014/main" id="{705F6B0C-4ADC-65A8-A939-7C07BAC93188}"/>
              </a:ext>
            </a:extLst>
          </p:cNvPr>
          <p:cNvSpPr txBox="1"/>
          <p:nvPr/>
        </p:nvSpPr>
        <p:spPr>
          <a:xfrm>
            <a:off x="85299" y="1128787"/>
            <a:ext cx="8424000" cy="3518912"/>
          </a:xfrm>
          <a:prstGeom prst="rect">
            <a:avLst/>
          </a:prstGeom>
          <a:noFill/>
        </p:spPr>
        <p:txBody>
          <a:bodyPr wrap="square" rtlCol="0">
            <a:spAutoFit/>
          </a:bodyPr>
          <a:lstStyle/>
          <a:p>
            <a:pPr>
              <a:spcAft>
                <a:spcPts val="400"/>
              </a:spcAft>
            </a:pPr>
            <a:r>
              <a:rPr lang="en-US" sz="1400" b="1" dirty="0" err="1">
                <a:latin typeface="Open Sans ExtraBold" panose="020B0604020202020204" charset="0"/>
                <a:ea typeface="Open Sans ExtraBold" panose="020B0604020202020204" charset="0"/>
                <a:cs typeface="Open Sans ExtraBold" panose="020B0604020202020204" charset="0"/>
              </a:rPr>
              <a:t>Herfst</a:t>
            </a:r>
            <a:r>
              <a:rPr lang="en-US" sz="1400" b="1" dirty="0">
                <a:latin typeface="Open Sans ExtraBold" panose="020B0604020202020204" charset="0"/>
                <a:ea typeface="Open Sans ExtraBold" panose="020B0604020202020204" charset="0"/>
                <a:cs typeface="Open Sans ExtraBold" panose="020B0604020202020204" charset="0"/>
              </a:rPr>
              <a:t>, S. et al. </a:t>
            </a:r>
            <a:r>
              <a:rPr lang="en-US" sz="1400" dirty="0">
                <a:latin typeface="Open Sans" panose="020B0604020202020204" charset="0"/>
                <a:ea typeface="Open Sans" panose="020B0604020202020204" charset="0"/>
                <a:cs typeface="Open Sans" panose="020B0604020202020204" charset="0"/>
              </a:rPr>
              <a:t>(2012). Airborne Transmission of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Influenza A/H5N1 Virus Between Ferrets. Science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336(6088): 1534-1541.</a:t>
            </a:r>
          </a:p>
          <a:p>
            <a:pPr>
              <a:spcAft>
                <a:spcPts val="400"/>
              </a:spcAft>
            </a:pPr>
            <a:r>
              <a:rPr lang="en-US" sz="1400" b="1" dirty="0">
                <a:latin typeface="Open Sans ExtraBold" panose="020B0604020202020204" charset="0"/>
                <a:ea typeface="Open Sans ExtraBold" panose="020B0604020202020204" charset="0"/>
                <a:cs typeface="Open Sans ExtraBold" panose="020B0604020202020204" charset="0"/>
              </a:rPr>
              <a:t>Imai, M. T. et al. </a:t>
            </a:r>
            <a:r>
              <a:rPr lang="en-US" sz="1400" dirty="0">
                <a:latin typeface="Open Sans" panose="020B0604020202020204" charset="0"/>
                <a:ea typeface="Open Sans" panose="020B0604020202020204" charset="0"/>
                <a:cs typeface="Open Sans" panose="020B0604020202020204" charset="0"/>
              </a:rPr>
              <a:t>(2012). Experimental adaptation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of an influenza H5 HA confers respiratory droplet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transmission to a </a:t>
            </a:r>
            <a:r>
              <a:rPr lang="en-US" sz="1400" dirty="0" err="1">
                <a:latin typeface="Open Sans" panose="020B0604020202020204" charset="0"/>
                <a:ea typeface="Open Sans" panose="020B0604020202020204" charset="0"/>
                <a:cs typeface="Open Sans" panose="020B0604020202020204" charset="0"/>
              </a:rPr>
              <a:t>reassortant</a:t>
            </a:r>
            <a:r>
              <a:rPr lang="en-US" sz="1400" dirty="0">
                <a:latin typeface="Open Sans" panose="020B0604020202020204" charset="0"/>
                <a:ea typeface="Open Sans" panose="020B0604020202020204" charset="0"/>
                <a:cs typeface="Open Sans" panose="020B0604020202020204" charset="0"/>
              </a:rPr>
              <a:t> H5 HA/H1N1 virus in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ferrets. Nature 486(7403):420-428.</a:t>
            </a:r>
            <a:endParaRPr lang="de-DE" sz="1400" dirty="0">
              <a:latin typeface="Open Sans" panose="020B0604020202020204" charset="0"/>
              <a:ea typeface="Open Sans" panose="020B0604020202020204" charset="0"/>
              <a:cs typeface="Open Sans" panose="020B0604020202020204" charset="0"/>
            </a:endParaRPr>
          </a:p>
          <a:p>
            <a:pPr>
              <a:spcAft>
                <a:spcPts val="400"/>
              </a:spcAft>
            </a:pPr>
            <a:endParaRPr lang="de-DE" sz="1400" dirty="0">
              <a:latin typeface="Open Sans" panose="020B0604020202020204" charset="0"/>
              <a:ea typeface="Open Sans" panose="020B0604020202020204" charset="0"/>
              <a:cs typeface="Open Sans" panose="020B0604020202020204" charset="0"/>
            </a:endParaRPr>
          </a:p>
          <a:p>
            <a:pPr>
              <a:spcAft>
                <a:spcPts val="400"/>
              </a:spcAft>
            </a:pPr>
            <a:endParaRPr lang="de-DE" sz="1400" dirty="0">
              <a:latin typeface="Open Sans" panose="020B0604020202020204" charset="0"/>
              <a:ea typeface="Open Sans" panose="020B0604020202020204" charset="0"/>
              <a:cs typeface="Open Sans" panose="020B0604020202020204" charset="0"/>
            </a:endParaRPr>
          </a:p>
          <a:p>
            <a:pPr>
              <a:spcAft>
                <a:spcPts val="400"/>
              </a:spcAft>
            </a:pPr>
            <a:r>
              <a:rPr lang="de-DE" sz="1400" u="sng" dirty="0" err="1">
                <a:latin typeface="Open Sans" panose="020B0604020202020204" charset="0"/>
                <a:ea typeface="Open Sans" panose="020B0604020202020204" charset="0"/>
                <a:cs typeface="Open Sans" panose="020B0604020202020204" charset="0"/>
              </a:rPr>
              <a:t>Caused</a:t>
            </a:r>
            <a:r>
              <a:rPr lang="de-DE" sz="1400" u="sng" dirty="0">
                <a:latin typeface="Open Sans" panose="020B0604020202020204" charset="0"/>
                <a:ea typeface="Open Sans" panose="020B0604020202020204" charset="0"/>
                <a:cs typeface="Open Sans" panose="020B0604020202020204" charset="0"/>
              </a:rPr>
              <a:t> a global </a:t>
            </a:r>
            <a:r>
              <a:rPr lang="de-DE" sz="1400" u="sng" dirty="0" err="1">
                <a:latin typeface="Open Sans" panose="020B0604020202020204" charset="0"/>
                <a:ea typeface="Open Sans" panose="020B0604020202020204" charset="0"/>
                <a:cs typeface="Open Sans" panose="020B0604020202020204" charset="0"/>
              </a:rPr>
              <a:t>outcry</a:t>
            </a:r>
            <a:r>
              <a:rPr lang="de-DE" sz="1400" u="sng" dirty="0">
                <a:latin typeface="Open Sans" panose="020B0604020202020204" charset="0"/>
                <a:ea typeface="Open Sans" panose="020B0604020202020204" charset="0"/>
                <a:cs typeface="Open Sans" panose="020B0604020202020204" charset="0"/>
              </a:rPr>
              <a:t> </a:t>
            </a:r>
            <a:r>
              <a:rPr lang="de-DE" sz="1400" u="sng" dirty="0" err="1">
                <a:latin typeface="Open Sans" panose="020B0604020202020204" charset="0"/>
                <a:ea typeface="Open Sans" panose="020B0604020202020204" charset="0"/>
                <a:cs typeface="Open Sans" panose="020B0604020202020204" charset="0"/>
              </a:rPr>
              <a:t>with</a:t>
            </a:r>
            <a:r>
              <a:rPr lang="de-DE" sz="1400" u="sng" dirty="0">
                <a:latin typeface="Open Sans" panose="020B0604020202020204" charset="0"/>
                <a:ea typeface="Open Sans" panose="020B0604020202020204" charset="0"/>
                <a:cs typeface="Open Sans" panose="020B0604020202020204" charset="0"/>
              </a:rPr>
              <a:t> multiple </a:t>
            </a:r>
            <a:r>
              <a:rPr lang="de-DE" sz="1400" u="sng" dirty="0" err="1">
                <a:latin typeface="Open Sans" panose="020B0604020202020204" charset="0"/>
                <a:ea typeface="Open Sans" panose="020B0604020202020204" charset="0"/>
                <a:cs typeface="Open Sans" panose="020B0604020202020204" charset="0"/>
              </a:rPr>
              <a:t>implications</a:t>
            </a:r>
            <a:r>
              <a:rPr lang="de-DE" sz="1400" u="sng" dirty="0">
                <a:latin typeface="Open Sans" panose="020B0604020202020204" charset="0"/>
                <a:ea typeface="Open Sans" panose="020B0604020202020204" charset="0"/>
                <a:cs typeface="Open Sans" panose="020B0604020202020204" charset="0"/>
              </a:rPr>
              <a:t>: </a:t>
            </a:r>
          </a:p>
          <a:p>
            <a:pPr marL="285750" indent="-285750">
              <a:spcAft>
                <a:spcPts val="4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Global moratorium on gain of function (</a:t>
            </a:r>
            <a:r>
              <a:rPr lang="en-US" sz="1400" dirty="0" err="1">
                <a:latin typeface="Open Sans" panose="020B0604020202020204" charset="0"/>
                <a:ea typeface="Open Sans" panose="020B0604020202020204" charset="0"/>
                <a:cs typeface="Open Sans" panose="020B0604020202020204" charset="0"/>
              </a:rPr>
              <a:t>GoF</a:t>
            </a:r>
            <a:r>
              <a:rPr lang="en-US" sz="1400" dirty="0">
                <a:latin typeface="Open Sans" panose="020B0604020202020204" charset="0"/>
                <a:ea typeface="Open Sans" panose="020B0604020202020204" charset="0"/>
                <a:cs typeface="Open Sans" panose="020B0604020202020204" charset="0"/>
              </a:rPr>
              <a:t>) research on influenza</a:t>
            </a:r>
            <a:r>
              <a:rPr lang="de-DE" sz="1400" dirty="0">
                <a:latin typeface="Open Sans" panose="020B0604020202020204" charset="0"/>
                <a:ea typeface="Open Sans" panose="020B0604020202020204" charset="0"/>
                <a:cs typeface="Open Sans" panose="020B0604020202020204" charset="0"/>
              </a:rPr>
              <a:t> </a:t>
            </a:r>
            <a:r>
              <a:rPr lang="en-US" sz="1400" dirty="0">
                <a:latin typeface="Open Sans" panose="020B0604020202020204" charset="0"/>
                <a:ea typeface="Open Sans" panose="020B0604020202020204" charset="0"/>
                <a:cs typeface="Open Sans" panose="020B0604020202020204" charset="0"/>
              </a:rPr>
              <a:t>2011 – 2012</a:t>
            </a:r>
            <a:endParaRPr lang="de-DE" sz="1400" dirty="0">
              <a:latin typeface="Open Sans" panose="020B0604020202020204" charset="0"/>
              <a:ea typeface="Open Sans" panose="020B0604020202020204" charset="0"/>
              <a:cs typeface="Open Sans" panose="020B0604020202020204" charset="0"/>
            </a:endParaRPr>
          </a:p>
          <a:p>
            <a:pPr marL="285750" indent="-285750">
              <a:spcAft>
                <a:spcPts val="4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NIH funding pause for GOF research on influenza, SARS and MERS 2014 – 2017</a:t>
            </a:r>
            <a:r>
              <a:rPr lang="de-DE" sz="1400" dirty="0">
                <a:latin typeface="Open Sans" panose="020B0604020202020204" charset="0"/>
                <a:ea typeface="Open Sans" panose="020B0604020202020204" charset="0"/>
                <a:cs typeface="Open Sans" panose="020B0604020202020204" charset="0"/>
              </a:rPr>
              <a:t> </a:t>
            </a:r>
          </a:p>
          <a:p>
            <a:pPr marL="285750" indent="-285750">
              <a:spcAft>
                <a:spcPts val="4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Re-evaluation of laboratory biosafety standards</a:t>
            </a:r>
            <a:endParaRPr lang="de-DE" sz="1400" dirty="0">
              <a:latin typeface="Open Sans" panose="020B0604020202020204" charset="0"/>
              <a:ea typeface="Open Sans" panose="020B0604020202020204" charset="0"/>
              <a:cs typeface="Open Sans" panose="020B0604020202020204" charset="0"/>
            </a:endParaRPr>
          </a:p>
          <a:p>
            <a:pPr marL="285750" indent="-285750">
              <a:spcAft>
                <a:spcPts val="400"/>
              </a:spcAft>
              <a:buFont typeface="Arial" panose="020B0604020202020204" pitchFamily="34" charset="0"/>
              <a:buChar char="•"/>
            </a:pPr>
            <a:r>
              <a:rPr lang="en-US" sz="1400" dirty="0">
                <a:latin typeface="Open Sans" panose="020B0604020202020204" charset="0"/>
                <a:ea typeface="Open Sans" panose="020B0604020202020204" charset="0"/>
                <a:cs typeface="Open Sans" panose="020B0604020202020204" charset="0"/>
              </a:rPr>
              <a:t>Impetus for the establishment of the Joint Committee in Germany in 2015</a:t>
            </a:r>
            <a:endParaRPr lang="de-DE" sz="14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87197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3AA7A-AF6E-D241-9B10-3E19EC9A656B}"/>
              </a:ext>
            </a:extLst>
          </p:cNvPr>
          <p:cNvSpPr>
            <a:spLocks noGrp="1"/>
          </p:cNvSpPr>
          <p:nvPr>
            <p:ph type="title"/>
          </p:nvPr>
        </p:nvSpPr>
        <p:spPr>
          <a:xfrm>
            <a:off x="293325" y="137819"/>
            <a:ext cx="8424000" cy="907200"/>
          </a:xfrm>
        </p:spPr>
        <p:txBody>
          <a:bodyPr/>
          <a:lstStyle/>
          <a:p>
            <a:r>
              <a:rPr lang="de-DE" dirty="0"/>
              <a:t>Security-relevant </a:t>
            </a:r>
            <a:r>
              <a:rPr lang="de-DE" dirty="0" err="1"/>
              <a:t>research</a:t>
            </a:r>
            <a:r>
              <a:rPr lang="de-DE" dirty="0"/>
              <a:t> </a:t>
            </a:r>
            <a:r>
              <a:rPr lang="de-DE" dirty="0" err="1"/>
              <a:t>of</a:t>
            </a:r>
            <a:r>
              <a:rPr lang="de-DE" dirty="0"/>
              <a:t> </a:t>
            </a:r>
            <a:r>
              <a:rPr lang="de-DE" dirty="0" err="1"/>
              <a:t>concern</a:t>
            </a:r>
            <a:endParaRPr lang="de-DE" dirty="0"/>
          </a:p>
        </p:txBody>
      </p:sp>
      <p:sp>
        <p:nvSpPr>
          <p:cNvPr id="7" name="Abgerundetes Rechteck 6">
            <a:extLst>
              <a:ext uri="{FF2B5EF4-FFF2-40B4-BE49-F238E27FC236}">
                <a16:creationId xmlns:a16="http://schemas.microsoft.com/office/drawing/2014/main" id="{8D30E0DC-EA5E-3C42-8B24-57AF79A019ED}"/>
              </a:ext>
            </a:extLst>
          </p:cNvPr>
          <p:cNvSpPr/>
          <p:nvPr/>
        </p:nvSpPr>
        <p:spPr>
          <a:xfrm>
            <a:off x="478473" y="1450219"/>
            <a:ext cx="8053705" cy="2928877"/>
          </a:xfrm>
          <a:prstGeom prst="round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50000"/>
              </a:lnSpc>
            </a:pPr>
            <a:r>
              <a:rPr lang="en-US" dirty="0">
                <a:solidFill>
                  <a:schemeClr val="tx1"/>
                </a:solidFill>
              </a:rPr>
              <a:t>“Security-relevant research of concern is scientific research work that has the potential to produce knowledge, products or technologies that could be </a:t>
            </a:r>
            <a:r>
              <a:rPr lang="en-US" b="1" dirty="0">
                <a:solidFill>
                  <a:schemeClr val="tx1"/>
                </a:solidFill>
              </a:rPr>
              <a:t>directly</a:t>
            </a:r>
            <a:r>
              <a:rPr lang="en-US" dirty="0">
                <a:solidFill>
                  <a:schemeClr val="tx1"/>
                </a:solidFill>
              </a:rPr>
              <a:t> misused by third parties to cause </a:t>
            </a:r>
            <a:r>
              <a:rPr lang="en-US" b="1" dirty="0">
                <a:solidFill>
                  <a:schemeClr val="tx1"/>
                </a:solidFill>
              </a:rPr>
              <a:t>significant</a:t>
            </a:r>
            <a:r>
              <a:rPr lang="en-US" dirty="0">
                <a:solidFill>
                  <a:schemeClr val="tx1"/>
                </a:solidFill>
              </a:rPr>
              <a:t> damage to human dignity, life, health, autonomy, property, the environment or peaceful coexistence.” </a:t>
            </a:r>
            <a:r>
              <a:rPr lang="de-DE" sz="1600" dirty="0">
                <a:solidFill>
                  <a:schemeClr val="tx1"/>
                </a:solidFill>
              </a:rPr>
              <a:t>(</a:t>
            </a:r>
            <a:r>
              <a:rPr lang="en-US" sz="1600" dirty="0">
                <a:solidFill>
                  <a:schemeClr val="tx1"/>
                </a:solidFill>
              </a:rPr>
              <a:t>Joint Committee on the Handling of Security-Relevant Research</a:t>
            </a:r>
            <a:r>
              <a:rPr lang="de-DE" sz="1600" dirty="0">
                <a:solidFill>
                  <a:schemeClr val="tx1"/>
                </a:solidFill>
              </a:rPr>
              <a:t>, 3 September 2019)</a:t>
            </a:r>
          </a:p>
        </p:txBody>
      </p:sp>
    </p:spTree>
    <p:extLst>
      <p:ext uri="{BB962C8B-B14F-4D97-AF65-F5344CB8AC3E}">
        <p14:creationId xmlns:p14="http://schemas.microsoft.com/office/powerpoint/2010/main" val="201100717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61DB421A5F28B4688AF1AD97D570580" ma:contentTypeVersion="15" ma:contentTypeDescription="Ein neues Dokument erstellen." ma:contentTypeScope="" ma:versionID="3264f6e802a0af42387da66551fcaf1d">
  <xsd:schema xmlns:xsd="http://www.w3.org/2001/XMLSchema" xmlns:xs="http://www.w3.org/2001/XMLSchema" xmlns:p="http://schemas.microsoft.com/office/2006/metadata/properties" xmlns:ns2="5a43be15-5e4d-434a-ab82-9a4ecc3035b2" xmlns:ns3="c95ac103-a877-4b01-8995-707cb582bfcc" targetNamespace="http://schemas.microsoft.com/office/2006/metadata/properties" ma:root="true" ma:fieldsID="865e546f1451c984f260c5b5ea8e9775" ns2:_="" ns3:_="">
    <xsd:import namespace="5a43be15-5e4d-434a-ab82-9a4ecc3035b2"/>
    <xsd:import namespace="c95ac103-a877-4b01-8995-707cb582bfc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3be15-5e4d-434a-ab82-9a4ecc3035b2"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7d8c90e8-9218-4148-ab25-001647bcf95c}" ma:internalName="TaxCatchAll" ma:showField="CatchAllData" ma:web="5a43be15-5e4d-434a-ab82-9a4ecc3035b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5ac103-a877-4b01-8995-707cb582bfc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18238159-9abb-4cc4-a825-325e497185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95ac103-a877-4b01-8995-707cb582bfcc">
      <Terms xmlns="http://schemas.microsoft.com/office/infopath/2007/PartnerControls"/>
    </lcf76f155ced4ddcb4097134ff3c332f>
    <TaxCatchAll xmlns="5a43be15-5e4d-434a-ab82-9a4ecc3035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070C89-4BF3-4243-91F9-6AAACADAD5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3be15-5e4d-434a-ab82-9a4ecc3035b2"/>
    <ds:schemaRef ds:uri="c95ac103-a877-4b01-8995-707cb582bf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3B48B2-93BC-4E0A-8665-78D08EEC3955}">
  <ds:schemaRefs>
    <ds:schemaRef ds:uri="http://schemas.microsoft.com/office/2006/documentManagement/types"/>
    <ds:schemaRef ds:uri="http://www.w3.org/XML/1998/namespace"/>
    <ds:schemaRef ds:uri="c95ac103-a877-4b01-8995-707cb582bfcc"/>
    <ds:schemaRef ds:uri="http://schemas.microsoft.com/office/infopath/2007/PartnerControls"/>
    <ds:schemaRef ds:uri="http://purl.org/dc/terms/"/>
    <ds:schemaRef ds:uri="http://purl.org/dc/dcmitype/"/>
    <ds:schemaRef ds:uri="http://schemas.openxmlformats.org/package/2006/metadata/core-properties"/>
    <ds:schemaRef ds:uri="5a43be15-5e4d-434a-ab82-9a4ecc3035b2"/>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69F99177-03DF-4B9B-BA58-C42EBC49CE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4054</Words>
  <Application>Microsoft Office PowerPoint</Application>
  <PresentationFormat>Bildschirmpräsentation (16:9)</PresentationFormat>
  <Paragraphs>329</Paragraphs>
  <Slides>51</Slides>
  <Notes>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51</vt:i4>
      </vt:variant>
    </vt:vector>
  </HeadingPairs>
  <TitlesOfParts>
    <vt:vector size="60" baseType="lpstr">
      <vt:lpstr>Calibri Light</vt:lpstr>
      <vt:lpstr>Arial,Sans-Serif</vt:lpstr>
      <vt:lpstr>Open Sans SemiBold</vt:lpstr>
      <vt:lpstr>Open Sans ExtraBold</vt:lpstr>
      <vt:lpstr>Arial</vt:lpstr>
      <vt:lpstr>Calibri</vt:lpstr>
      <vt:lpstr>Open Sans</vt:lpstr>
      <vt:lpstr>Wingdings</vt:lpstr>
      <vt:lpstr>Office</vt:lpstr>
      <vt:lpstr>Handling of security-relevant research according to the recommendations of the German Research Foundation (DFG) and Leopoldina</vt:lpstr>
      <vt:lpstr>Table of Contents</vt:lpstr>
      <vt:lpstr>1</vt:lpstr>
      <vt:lpstr>The German Research Foundation (DFG) </vt:lpstr>
      <vt:lpstr>Leopoldina</vt:lpstr>
      <vt:lpstr>2</vt:lpstr>
      <vt:lpstr>The “dual-use dilemma”</vt:lpstr>
      <vt:lpstr>PowerPoint-Präsentation</vt:lpstr>
      <vt:lpstr>Security-relevant research of concern</vt:lpstr>
      <vt:lpstr>DFG and Leopoldina on the self-regulation of the sciences</vt:lpstr>
      <vt:lpstr>Recommendations for Handling of Security-Relevant Research</vt:lpstr>
      <vt:lpstr>Recommendations for Handling of Security-Relevant Research</vt:lpstr>
      <vt:lpstr>3</vt:lpstr>
      <vt:lpstr>Tasks of the Joint Committee of DFG and Leopoldina</vt:lpstr>
      <vt:lpstr>Members of the Joint Committee (updated 2020-03)</vt:lpstr>
      <vt:lpstr>Model statutes for Committees on Ethics in Security-Relevant Research (KEF)</vt:lpstr>
      <vt:lpstr>Contact persons and committees for handling security-relevant research</vt:lpstr>
      <vt:lpstr>Website of the Joint Committee</vt:lpstr>
      <vt:lpstr>Website of the Joint Committee</vt:lpstr>
      <vt:lpstr>PowerPoint-Präsentation</vt:lpstr>
      <vt:lpstr>Events of the Joint Committee</vt:lpstr>
      <vt:lpstr> Joint Committee surveys on the work of the KEFs</vt:lpstr>
      <vt:lpstr>Feedback from the contact persons on the handling of security-relevant research</vt:lpstr>
      <vt:lpstr>PowerPoint-Präsentation</vt:lpstr>
      <vt:lpstr>PowerPoint-Präsentation</vt:lpstr>
      <vt:lpstr>Recommendations for anchoring security-relevant research in teaching and education</vt:lpstr>
      <vt:lpstr>Recommendations for anchoring security-relevant research in teaching and education</vt:lpstr>
      <vt:lpstr>Progress Report of the Joint Committee (11/2022)</vt:lpstr>
      <vt:lpstr>Information Brochure of the Joint Committee (04/2022)</vt:lpstr>
      <vt:lpstr>PowerPoint-Präsentation</vt:lpstr>
      <vt:lpstr>1. Key questions for researchers indicating that they need to consult a KEF</vt:lpstr>
      <vt:lpstr>2. Key questions for processing the query by the KEFs </vt:lpstr>
      <vt:lpstr>2. Key questions for processing the query by the KEFs </vt:lpstr>
      <vt:lpstr>3. Key questions for the conclusive assessment and consultation by the KEFs </vt:lpstr>
      <vt:lpstr>PowerPoint-Präsentation</vt:lpstr>
      <vt:lpstr>Example I: Production of mutated variants of the avian influenza virus</vt:lpstr>
      <vt:lpstr>Example II: AI methods for the detection and  elimination of software vulnerabilities</vt:lpstr>
      <vt:lpstr>Example III: Predicting people's sexual orientation  using deep learning algorithms</vt:lpstr>
      <vt:lpstr>Example IV: Production of synthetic, infectious  poxviruses</vt:lpstr>
      <vt:lpstr>Example V: Extracting sensitive information via  brain-computer interfaces</vt:lpstr>
      <vt:lpstr>Example VI: Exploring pathways to radicalisation</vt:lpstr>
      <vt:lpstr>4</vt:lpstr>
      <vt:lpstr>International legal framework for security-relevant research</vt:lpstr>
      <vt:lpstr>National legal framework for security-relevant research</vt:lpstr>
      <vt:lpstr>PowerPoint-Präsentation</vt:lpstr>
      <vt:lpstr>References to security-relevant research in state higher education legislation</vt:lpstr>
      <vt:lpstr>Funding of security-relevant research</vt:lpstr>
      <vt:lpstr>Reference in the DFG-Guidelines for Safeguarding Good Research Practice (updated 07/2019)</vt:lpstr>
      <vt:lpstr>5</vt:lpstr>
      <vt:lpstr>Summary and outlook</vt:lpstr>
      <vt:lpstr>Office of the Joint Committee and cooperation partners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Umgang mit sicherheitsrelevanter Forschung entsprechend den Empfehlungen von DFG und Leopoldina</dc:title>
  <dc:creator>Christel Knigge</dc:creator>
  <cp:lastModifiedBy>Krätzner-Ebert, Anita</cp:lastModifiedBy>
  <cp:revision>93</cp:revision>
  <dcterms:created xsi:type="dcterms:W3CDTF">2020-02-03T13:53:26Z</dcterms:created>
  <dcterms:modified xsi:type="dcterms:W3CDTF">2023-11-02T13:30:56Z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0x010100E61DB421A5F28B4688AF1AD97D570580</vt:lpwstr>
  </property>
  <property fmtid="{D5CDD505-2E9C-101B-9397-08002B2CF9AE}" pid="3" name="MediaServiceImageTags">
    <vt:lpwstr/>
  </property>
</Properties>
</file>